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328" r:id="rId4"/>
    <p:sldId id="312" r:id="rId5"/>
    <p:sldId id="315" r:id="rId6"/>
    <p:sldId id="314" r:id="rId7"/>
    <p:sldId id="316" r:id="rId8"/>
    <p:sldId id="313" r:id="rId9"/>
    <p:sldId id="326" r:id="rId10"/>
    <p:sldId id="286" r:id="rId11"/>
    <p:sldId id="327" r:id="rId12"/>
    <p:sldId id="317" r:id="rId13"/>
    <p:sldId id="318" r:id="rId14"/>
    <p:sldId id="291" r:id="rId15"/>
    <p:sldId id="292" r:id="rId16"/>
    <p:sldId id="329" r:id="rId17"/>
    <p:sldId id="319" r:id="rId18"/>
    <p:sldId id="320" r:id="rId19"/>
    <p:sldId id="321" r:id="rId20"/>
    <p:sldId id="322" r:id="rId21"/>
    <p:sldId id="323" r:id="rId22"/>
    <p:sldId id="324" r:id="rId23"/>
    <p:sldId id="325" r:id="rId24"/>
    <p:sldId id="31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1" clrIdx="0">
    <p:extLst>
      <p:ext uri="{19B8F6BF-5375-455C-9EA6-DF929625EA0E}">
        <p15:presenceInfo xmlns:p15="http://schemas.microsoft.com/office/powerpoint/2012/main" userId="b485b44b749046e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9" autoAdjust="0"/>
    <p:restoredTop sz="94781"/>
  </p:normalViewPr>
  <p:slideViewPr>
    <p:cSldViewPr snapToGrid="0" snapToObjects="1">
      <p:cViewPr varScale="1">
        <p:scale>
          <a:sx n="53" d="100"/>
          <a:sy n="53" d="100"/>
        </p:scale>
        <p:origin x="1210" y="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DD18980-F589-624D-A3B3-20EBCDE022DE}"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D4D38-0920-E940-8500-26FFBD82AF5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D18980-F589-624D-A3B3-20EBCDE022DE}"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D4D38-0920-E940-8500-26FFBD82AF5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D18980-F589-624D-A3B3-20EBCDE022DE}"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D4D38-0920-E940-8500-26FFBD82AF5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D18980-F589-624D-A3B3-20EBCDE022DE}"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D4D38-0920-E940-8500-26FFBD82AF5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D18980-F589-624D-A3B3-20EBCDE022DE}"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D4D38-0920-E940-8500-26FFBD82AF5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DD18980-F589-624D-A3B3-20EBCDE022DE}"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D4D38-0920-E940-8500-26FFBD82AF5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D18980-F589-624D-A3B3-20EBCDE022DE}" type="datetimeFigureOut">
              <a:rPr lang="en-US" smtClean="0"/>
              <a:t>10/22/2019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6D4D38-0920-E940-8500-26FFBD82AF5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DD18980-F589-624D-A3B3-20EBCDE022DE}" type="datetimeFigureOut">
              <a:rPr lang="en-US" smtClean="0"/>
              <a:t>10/22/2019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6D4D38-0920-E940-8500-26FFBD82AF5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D18980-F589-624D-A3B3-20EBCDE022DE}" type="datetimeFigureOut">
              <a:rPr lang="en-US" smtClean="0"/>
              <a:t>10/22/2019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6D4D38-0920-E940-8500-26FFBD82AF5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D18980-F589-624D-A3B3-20EBCDE022DE}"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D4D38-0920-E940-8500-26FFBD82AF5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D18980-F589-624D-A3B3-20EBCDE022DE}"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D4D38-0920-E940-8500-26FFBD82AF5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D18980-F589-624D-A3B3-20EBCDE022DE}" type="datetimeFigureOut">
              <a:rPr lang="en-US" smtClean="0"/>
              <a:t>10/22/2019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6D4D38-0920-E940-8500-26FFBD82AF5D}" type="slidenum">
              <a:rPr lang="en-US" smtClean="0"/>
              <a:t>‹#›</a:t>
            </a:fld>
            <a:endParaRPr lang="en-US"/>
          </a:p>
        </p:txBody>
      </p:sp>
    </p:spTree>
    <p:extLst>
      <p:ext uri="{BB962C8B-B14F-4D97-AF65-F5344CB8AC3E}">
        <p14:creationId xmlns:p14="http://schemas.microsoft.com/office/powerpoint/2010/main" val="21278419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ndiankanoon.org/doc/9778/" TargetMode="External"/><Relationship Id="rId7" Type="http://schemas.openxmlformats.org/officeDocument/2006/relationships/hyperlink" Target="https://indiankanoon.org/doc/1534239/" TargetMode="External"/><Relationship Id="rId2" Type="http://schemas.openxmlformats.org/officeDocument/2006/relationships/hyperlink" Target="https://indiankanoon.org/doc/1261191/" TargetMode="External"/><Relationship Id="rId1" Type="http://schemas.openxmlformats.org/officeDocument/2006/relationships/slideLayout" Target="../slideLayouts/slideLayout2.xml"/><Relationship Id="rId6" Type="http://schemas.openxmlformats.org/officeDocument/2006/relationships/hyperlink" Target="https://indiankanoon.org/doc/423825/" TargetMode="External"/><Relationship Id="rId5" Type="http://schemas.openxmlformats.org/officeDocument/2006/relationships/hyperlink" Target="https://indiankanoon.org/doc/1242225/" TargetMode="External"/><Relationship Id="rId4" Type="http://schemas.openxmlformats.org/officeDocument/2006/relationships/hyperlink" Target="https://indiankanoon.org/doc/1719242/"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7002"/>
            <a:ext cx="9144000" cy="6858000"/>
          </a:xfrm>
          <a:prstGeom prst="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path path="circle">
              <a:fillToRect t="100000" r="100000"/>
            </a:path>
            <a:tileRect l="-100000" b="-100000"/>
          </a:gradFill>
        </p:spPr>
      </p:pic>
      <p:sp>
        <p:nvSpPr>
          <p:cNvPr id="2" name="Title 1"/>
          <p:cNvSpPr>
            <a:spLocks noGrp="1"/>
          </p:cNvSpPr>
          <p:nvPr>
            <p:ph type="ctrTitle"/>
          </p:nvPr>
        </p:nvSpPr>
        <p:spPr>
          <a:xfrm>
            <a:off x="685800" y="1122363"/>
            <a:ext cx="7772400" cy="2387600"/>
          </a:xfrm>
        </p:spPr>
        <p:txBody>
          <a:bodyPr>
            <a:normAutofit fontScale="90000"/>
          </a:bodyPr>
          <a:lstStyle/>
          <a:p>
            <a:br>
              <a:rPr lang="en-US" sz="4000" b="1" dirty="0">
                <a:solidFill>
                  <a:schemeClr val="bg1"/>
                </a:solidFill>
              </a:rPr>
            </a:br>
            <a:br>
              <a:rPr lang="en-US" sz="4000" b="1" dirty="0">
                <a:solidFill>
                  <a:schemeClr val="bg1"/>
                </a:solidFill>
              </a:rPr>
            </a:br>
            <a:br>
              <a:rPr lang="en-US" sz="4000" b="1" dirty="0">
                <a:solidFill>
                  <a:schemeClr val="bg1"/>
                </a:solidFill>
              </a:rPr>
            </a:br>
            <a:br>
              <a:rPr lang="en-US" sz="4000" b="1" dirty="0">
                <a:solidFill>
                  <a:schemeClr val="bg1"/>
                </a:solidFill>
              </a:rPr>
            </a:br>
            <a:br>
              <a:rPr lang="en-US" sz="4000" b="1" dirty="0">
                <a:solidFill>
                  <a:schemeClr val="bg1"/>
                </a:solidFill>
              </a:rPr>
            </a:br>
            <a:br>
              <a:rPr lang="en-US" sz="4000" b="1" dirty="0">
                <a:solidFill>
                  <a:schemeClr val="bg1"/>
                </a:solidFill>
              </a:rPr>
            </a:br>
            <a:r>
              <a:rPr lang="en-US" sz="4000" b="1" dirty="0">
                <a:solidFill>
                  <a:schemeClr val="bg1"/>
                </a:solidFill>
              </a:rPr>
              <a:t>Supreme Court on levy of VAT / ST</a:t>
            </a:r>
            <a:br>
              <a:rPr lang="en-US" sz="4000" b="1" dirty="0">
                <a:solidFill>
                  <a:schemeClr val="bg1"/>
                </a:solidFill>
              </a:rPr>
            </a:br>
            <a:r>
              <a:rPr lang="en-US" sz="4000" b="1" dirty="0">
                <a:solidFill>
                  <a:schemeClr val="bg1"/>
                </a:solidFill>
              </a:rPr>
              <a:t>on clubs and associations.</a:t>
            </a:r>
            <a:br>
              <a:rPr lang="en-US" sz="4000" b="1" dirty="0">
                <a:solidFill>
                  <a:schemeClr val="bg1"/>
                </a:solidFill>
              </a:rPr>
            </a:br>
            <a:br>
              <a:rPr lang="en-US" sz="4000" b="1" dirty="0">
                <a:solidFill>
                  <a:schemeClr val="bg1"/>
                </a:solidFill>
              </a:rPr>
            </a:br>
            <a:br>
              <a:rPr lang="en-US" sz="4000" b="1" dirty="0">
                <a:solidFill>
                  <a:schemeClr val="bg1"/>
                </a:solidFill>
              </a:rPr>
            </a:br>
            <a:endParaRPr lang="en-US" sz="4000" b="1" dirty="0">
              <a:solidFill>
                <a:schemeClr val="bg1"/>
              </a:solidFill>
            </a:endParaRPr>
          </a:p>
        </p:txBody>
      </p:sp>
    </p:spTree>
    <p:extLst>
      <p:ext uri="{BB962C8B-B14F-4D97-AF65-F5344CB8AC3E}">
        <p14:creationId xmlns:p14="http://schemas.microsoft.com/office/powerpoint/2010/main" val="618379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 On Service Tax</a:t>
            </a:r>
            <a:br>
              <a:rPr lang="en-US" b="1" dirty="0">
                <a:solidFill>
                  <a:schemeClr val="bg1"/>
                </a:solidFill>
              </a:rPr>
            </a:br>
            <a:endParaRPr lang="en-US" b="1" dirty="0">
              <a:solidFill>
                <a:schemeClr val="bg1"/>
              </a:solidFill>
            </a:endParaRP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p:txBody>
          <a:bodyPr>
            <a:normAutofit/>
          </a:bodyPr>
          <a:lstStyle/>
          <a:p>
            <a:pPr marL="0" indent="0" algn="just">
              <a:buNone/>
            </a:pPr>
            <a:r>
              <a:rPr lang="en-IN" dirty="0">
                <a:solidFill>
                  <a:schemeClr val="bg1"/>
                </a:solidFill>
              </a:rPr>
              <a:t>Ranchi Club Ltd case &amp; Sports Club of Gujarat case.</a:t>
            </a:r>
          </a:p>
          <a:p>
            <a:pPr marL="0" indent="0" algn="just">
              <a:buNone/>
            </a:pPr>
            <a:r>
              <a:rPr lang="en-IN" dirty="0">
                <a:solidFill>
                  <a:schemeClr val="bg1"/>
                </a:solidFill>
              </a:rPr>
              <a:t>Doctrine of mutuality applied and demands set aside by the HCs.</a:t>
            </a:r>
          </a:p>
          <a:p>
            <a:pPr marL="0" indent="0" algn="just">
              <a:buNone/>
            </a:pPr>
            <a:r>
              <a:rPr lang="en-IN" dirty="0">
                <a:solidFill>
                  <a:schemeClr val="bg1"/>
                </a:solidFill>
              </a:rPr>
              <a:t>On appeal, the HC decisions have been upheld by the SC, vide the common order. </a:t>
            </a:r>
          </a:p>
        </p:txBody>
      </p:sp>
    </p:spTree>
    <p:extLst>
      <p:ext uri="{BB962C8B-B14F-4D97-AF65-F5344CB8AC3E}">
        <p14:creationId xmlns:p14="http://schemas.microsoft.com/office/powerpoint/2010/main" val="3901312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Effect on Service Tax</a:t>
            </a:r>
            <a:br>
              <a:rPr lang="en-US" b="1" dirty="0">
                <a:solidFill>
                  <a:schemeClr val="bg1"/>
                </a:solidFill>
              </a:rPr>
            </a:br>
            <a:r>
              <a:rPr lang="en-US" sz="2800" b="1" dirty="0">
                <a:solidFill>
                  <a:schemeClr val="bg1"/>
                </a:solidFill>
              </a:rPr>
              <a:t>16.05.2005 to 30.06.2012</a:t>
            </a:r>
            <a:endParaRPr lang="en-US" b="1" dirty="0">
              <a:solidFill>
                <a:schemeClr val="bg1"/>
              </a:solidFill>
            </a:endParaRP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p:txBody>
          <a:bodyPr>
            <a:normAutofit/>
          </a:bodyPr>
          <a:lstStyle/>
          <a:p>
            <a:pPr marL="0" indent="0" algn="just">
              <a:buNone/>
            </a:pPr>
            <a:r>
              <a:rPr lang="en-US" dirty="0">
                <a:solidFill>
                  <a:schemeClr val="bg1"/>
                </a:solidFill>
              </a:rPr>
              <a:t>“club or association” means any person or body of</a:t>
            </a:r>
          </a:p>
          <a:p>
            <a:pPr marL="0" indent="0" algn="just">
              <a:buNone/>
            </a:pPr>
            <a:r>
              <a:rPr lang="en-US" dirty="0">
                <a:solidFill>
                  <a:schemeClr val="bg1"/>
                </a:solidFill>
              </a:rPr>
              <a:t>persons providing services, facilities or advantages,</a:t>
            </a:r>
          </a:p>
          <a:p>
            <a:pPr marL="0" indent="0" algn="just">
              <a:buNone/>
            </a:pPr>
            <a:r>
              <a:rPr lang="en-US" dirty="0">
                <a:solidFill>
                  <a:schemeClr val="bg1"/>
                </a:solidFill>
              </a:rPr>
              <a:t>for a subscription or any other amount, to its members, but does not include-</a:t>
            </a:r>
          </a:p>
          <a:p>
            <a:pPr marL="0" indent="0" algn="just">
              <a:buNone/>
            </a:pPr>
            <a:r>
              <a:rPr lang="en-US" dirty="0">
                <a:solidFill>
                  <a:schemeClr val="bg1"/>
                </a:solidFill>
              </a:rPr>
              <a:t>(</a:t>
            </a:r>
            <a:r>
              <a:rPr lang="en-US" dirty="0" err="1">
                <a:solidFill>
                  <a:schemeClr val="bg1"/>
                </a:solidFill>
              </a:rPr>
              <a:t>i</a:t>
            </a:r>
            <a:r>
              <a:rPr lang="en-US" dirty="0">
                <a:solidFill>
                  <a:schemeClr val="bg1"/>
                </a:solidFill>
              </a:rPr>
              <a:t>) anybody established or constituted by or under</a:t>
            </a:r>
          </a:p>
          <a:p>
            <a:pPr marL="0" indent="0" algn="just">
              <a:buNone/>
            </a:pPr>
            <a:r>
              <a:rPr lang="en-US" dirty="0">
                <a:solidFill>
                  <a:schemeClr val="bg1"/>
                </a:solidFill>
              </a:rPr>
              <a:t>any law for the time being in force.</a:t>
            </a:r>
          </a:p>
          <a:p>
            <a:pPr marL="0" indent="0" algn="just">
              <a:buNone/>
            </a:pPr>
            <a:endParaRPr lang="en-US" dirty="0">
              <a:solidFill>
                <a:schemeClr val="bg1"/>
              </a:solidFill>
            </a:endParaRPr>
          </a:p>
          <a:p>
            <a:pPr marL="0" indent="0" algn="just">
              <a:buNone/>
            </a:pPr>
            <a:r>
              <a:rPr lang="en-US" dirty="0">
                <a:solidFill>
                  <a:schemeClr val="bg1"/>
                </a:solidFill>
              </a:rPr>
              <a:t>From 01.05.2011 coverage extended to services to non members also. </a:t>
            </a:r>
            <a:endParaRPr lang="en-IN" dirty="0">
              <a:solidFill>
                <a:schemeClr val="bg1"/>
              </a:solidFill>
            </a:endParaRPr>
          </a:p>
        </p:txBody>
      </p:sp>
    </p:spTree>
    <p:extLst>
      <p:ext uri="{BB962C8B-B14F-4D97-AF65-F5344CB8AC3E}">
        <p14:creationId xmlns:p14="http://schemas.microsoft.com/office/powerpoint/2010/main" val="1800821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Effect on Service Tax</a:t>
            </a:r>
            <a:br>
              <a:rPr lang="en-US" b="1" dirty="0">
                <a:solidFill>
                  <a:schemeClr val="bg1"/>
                </a:solidFill>
              </a:rPr>
            </a:br>
            <a:r>
              <a:rPr lang="en-US" sz="2800" b="1" dirty="0">
                <a:solidFill>
                  <a:schemeClr val="bg1"/>
                </a:solidFill>
              </a:rPr>
              <a:t>16.05.2005 to 30.06.2012</a:t>
            </a:r>
            <a:endParaRPr lang="en-US" b="1" dirty="0">
              <a:solidFill>
                <a:schemeClr val="bg1"/>
              </a:solidFill>
            </a:endParaRP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p:txBody>
          <a:bodyPr>
            <a:normAutofit/>
          </a:bodyPr>
          <a:lstStyle/>
          <a:p>
            <a:pPr marL="0" indent="0" algn="just">
              <a:buNone/>
            </a:pPr>
            <a:r>
              <a:rPr lang="en-US" dirty="0">
                <a:solidFill>
                  <a:schemeClr val="bg1"/>
                </a:solidFill>
              </a:rPr>
              <a:t>Sec. 65 of the Finance Act, 1994. </a:t>
            </a:r>
          </a:p>
          <a:p>
            <a:pPr marL="0" indent="0" algn="just">
              <a:buNone/>
            </a:pPr>
            <a:r>
              <a:rPr lang="en-US" dirty="0">
                <a:solidFill>
                  <a:schemeClr val="bg1"/>
                </a:solidFill>
              </a:rPr>
              <a:t>Explanation: For the purposes of this section, taxable service includes any taxable service provided or to be provided by any unincorporated association or body of persons to a member thereof, for cash, deferred payment or any other valuable </a:t>
            </a:r>
            <a:r>
              <a:rPr lang="en-IN" dirty="0">
                <a:solidFill>
                  <a:schemeClr val="bg1"/>
                </a:solidFill>
              </a:rPr>
              <a:t>consideration. </a:t>
            </a:r>
          </a:p>
          <a:p>
            <a:pPr marL="0" indent="0" algn="just">
              <a:buNone/>
            </a:pPr>
            <a:endParaRPr lang="en-IN" dirty="0">
              <a:solidFill>
                <a:schemeClr val="bg1"/>
              </a:solidFill>
            </a:endParaRPr>
          </a:p>
          <a:p>
            <a:pPr marL="0" indent="0" algn="just">
              <a:buNone/>
            </a:pPr>
            <a:r>
              <a:rPr lang="en-IN" dirty="0">
                <a:solidFill>
                  <a:schemeClr val="bg1"/>
                </a:solidFill>
              </a:rPr>
              <a:t>Incorporated entities are not at all covered under the levy. </a:t>
            </a:r>
          </a:p>
        </p:txBody>
      </p:sp>
    </p:spTree>
    <p:extLst>
      <p:ext uri="{BB962C8B-B14F-4D97-AF65-F5344CB8AC3E}">
        <p14:creationId xmlns:p14="http://schemas.microsoft.com/office/powerpoint/2010/main" val="1857651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Effect on Service Tax</a:t>
            </a:r>
            <a:br>
              <a:rPr lang="en-US" b="1" dirty="0">
                <a:solidFill>
                  <a:schemeClr val="bg1"/>
                </a:solidFill>
              </a:rPr>
            </a:br>
            <a:r>
              <a:rPr lang="en-US" sz="2800" b="1" dirty="0">
                <a:solidFill>
                  <a:schemeClr val="bg1"/>
                </a:solidFill>
              </a:rPr>
              <a:t>01.07.2012 to 30.06.2017</a:t>
            </a:r>
            <a:endParaRPr lang="en-US" b="1" dirty="0">
              <a:solidFill>
                <a:schemeClr val="bg1"/>
              </a:solidFill>
            </a:endParaRP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p:txBody>
          <a:bodyPr>
            <a:normAutofit/>
          </a:bodyPr>
          <a:lstStyle/>
          <a:p>
            <a:pPr marL="0" indent="0" algn="just">
              <a:buNone/>
            </a:pPr>
            <a:r>
              <a:rPr lang="en-US" dirty="0">
                <a:solidFill>
                  <a:schemeClr val="bg1"/>
                </a:solidFill>
              </a:rPr>
              <a:t>Sec. 65 B (44) of the Finance Act, 1994. </a:t>
            </a:r>
          </a:p>
          <a:p>
            <a:pPr marL="0" indent="0">
              <a:buNone/>
            </a:pPr>
            <a:r>
              <a:rPr lang="en-US" dirty="0">
                <a:solidFill>
                  <a:schemeClr val="bg1"/>
                </a:solidFill>
              </a:rPr>
              <a:t>Explanation 3. For the purposes of this Chapter;-</a:t>
            </a:r>
          </a:p>
          <a:p>
            <a:pPr marL="514350" indent="-514350">
              <a:buAutoNum type="alphaLcParenBoth"/>
            </a:pPr>
            <a:r>
              <a:rPr lang="en-US" dirty="0">
                <a:solidFill>
                  <a:schemeClr val="bg1"/>
                </a:solidFill>
              </a:rPr>
              <a:t>an unincorporated association or a body of persons, as the case may be, and a member thereof shall be treated as distinct persons.</a:t>
            </a:r>
          </a:p>
          <a:p>
            <a:pPr marL="0" indent="0">
              <a:buNone/>
            </a:pPr>
            <a:endParaRPr lang="en-IN" dirty="0">
              <a:solidFill>
                <a:schemeClr val="bg1"/>
              </a:solidFill>
            </a:endParaRPr>
          </a:p>
          <a:p>
            <a:pPr marL="0" indent="0">
              <a:buNone/>
            </a:pPr>
            <a:r>
              <a:rPr lang="en-IN" dirty="0">
                <a:solidFill>
                  <a:schemeClr val="bg1"/>
                </a:solidFill>
              </a:rPr>
              <a:t>Incorporated entities are not at all covered under the levy. </a:t>
            </a:r>
          </a:p>
          <a:p>
            <a:pPr marL="0" indent="0">
              <a:buNone/>
            </a:pPr>
            <a:r>
              <a:rPr lang="en-US" dirty="0">
                <a:solidFill>
                  <a:schemeClr val="bg1"/>
                </a:solidFill>
              </a:rPr>
              <a:t> </a:t>
            </a:r>
          </a:p>
        </p:txBody>
      </p:sp>
    </p:spTree>
    <p:extLst>
      <p:ext uri="{BB962C8B-B14F-4D97-AF65-F5344CB8AC3E}">
        <p14:creationId xmlns:p14="http://schemas.microsoft.com/office/powerpoint/2010/main" val="4198834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88263C5-EE40-4F71-BE81-9CF00F36A23B}"/>
              </a:ext>
            </a:extLst>
          </p:cNvPr>
          <p:cNvGraphicFramePr>
            <a:graphicFrameLocks noGrp="1"/>
          </p:cNvGraphicFramePr>
          <p:nvPr>
            <p:ph idx="1"/>
            <p:extLst>
              <p:ext uri="{D42A27DB-BD31-4B8C-83A1-F6EECF244321}">
                <p14:modId xmlns:p14="http://schemas.microsoft.com/office/powerpoint/2010/main" val="3624096774"/>
              </p:ext>
            </p:extLst>
          </p:nvPr>
        </p:nvGraphicFramePr>
        <p:xfrm>
          <a:off x="628650" y="921501"/>
          <a:ext cx="7886700" cy="2743200"/>
        </p:xfrm>
        <a:graphic>
          <a:graphicData uri="http://schemas.openxmlformats.org/drawingml/2006/table">
            <a:tbl>
              <a:tblPr firstRow="1" bandRow="1">
                <a:tableStyleId>{5C22544A-7EE6-4342-B048-85BDC9FD1C3A}</a:tableStyleId>
              </a:tblPr>
              <a:tblGrid>
                <a:gridCol w="1971675">
                  <a:extLst>
                    <a:ext uri="{9D8B030D-6E8A-4147-A177-3AD203B41FA5}">
                      <a16:colId xmlns:a16="http://schemas.microsoft.com/office/drawing/2014/main" val="236476929"/>
                    </a:ext>
                  </a:extLst>
                </a:gridCol>
                <a:gridCol w="1971675">
                  <a:extLst>
                    <a:ext uri="{9D8B030D-6E8A-4147-A177-3AD203B41FA5}">
                      <a16:colId xmlns:a16="http://schemas.microsoft.com/office/drawing/2014/main" val="120668166"/>
                    </a:ext>
                  </a:extLst>
                </a:gridCol>
                <a:gridCol w="1971675">
                  <a:extLst>
                    <a:ext uri="{9D8B030D-6E8A-4147-A177-3AD203B41FA5}">
                      <a16:colId xmlns:a16="http://schemas.microsoft.com/office/drawing/2014/main" val="3199588234"/>
                    </a:ext>
                  </a:extLst>
                </a:gridCol>
                <a:gridCol w="1971675">
                  <a:extLst>
                    <a:ext uri="{9D8B030D-6E8A-4147-A177-3AD203B41FA5}">
                      <a16:colId xmlns:a16="http://schemas.microsoft.com/office/drawing/2014/main" val="1633972713"/>
                    </a:ext>
                  </a:extLst>
                </a:gridCol>
              </a:tblGrid>
              <a:tr h="370840">
                <a:tc>
                  <a:txBody>
                    <a:bodyPr/>
                    <a:lstStyle/>
                    <a:p>
                      <a:pPr algn="ctr"/>
                      <a:r>
                        <a:rPr lang="en-IN" dirty="0"/>
                        <a:t>STATUS</a:t>
                      </a:r>
                    </a:p>
                  </a:txBody>
                  <a:tcPr/>
                </a:tc>
                <a:tc>
                  <a:txBody>
                    <a:bodyPr/>
                    <a:lstStyle/>
                    <a:p>
                      <a:pPr algn="ctr"/>
                      <a:r>
                        <a:rPr lang="en-IN" dirty="0"/>
                        <a:t>VAT</a:t>
                      </a:r>
                    </a:p>
                  </a:txBody>
                  <a:tcPr/>
                </a:tc>
                <a:tc>
                  <a:txBody>
                    <a:bodyPr/>
                    <a:lstStyle/>
                    <a:p>
                      <a:r>
                        <a:rPr lang="en-IN" dirty="0"/>
                        <a:t>SERVICE TAX (16.06.2005 TO 30.06.2012)</a:t>
                      </a:r>
                    </a:p>
                  </a:txBody>
                  <a:tcPr/>
                </a:tc>
                <a:tc>
                  <a:txBody>
                    <a:bodyPr/>
                    <a:lstStyle/>
                    <a:p>
                      <a:r>
                        <a:rPr lang="en-IN" dirty="0"/>
                        <a:t>SERVICE TAX (01.07.2012 TO 30.06.2017)</a:t>
                      </a:r>
                    </a:p>
                  </a:txBody>
                  <a:tcPr/>
                </a:tc>
                <a:extLst>
                  <a:ext uri="{0D108BD9-81ED-4DB2-BD59-A6C34878D82A}">
                    <a16:rowId xmlns:a16="http://schemas.microsoft.com/office/drawing/2014/main" val="3859218085"/>
                  </a:ext>
                </a:extLst>
              </a:tr>
              <a:tr h="370840">
                <a:tc>
                  <a:txBody>
                    <a:bodyPr/>
                    <a:lstStyle/>
                    <a:p>
                      <a:r>
                        <a:rPr lang="en-IN" dirty="0"/>
                        <a:t>INCORPORATED CLUBS &amp; ASSOCIATIONS</a:t>
                      </a:r>
                    </a:p>
                  </a:txBody>
                  <a:tcPr/>
                </a:tc>
                <a:tc>
                  <a:txBody>
                    <a:bodyPr/>
                    <a:lstStyle/>
                    <a:p>
                      <a:pPr algn="ctr"/>
                      <a:r>
                        <a:rPr lang="en-IN" dirty="0"/>
                        <a:t>NOT LEVIABLE</a:t>
                      </a:r>
                    </a:p>
                  </a:txBody>
                  <a:tcPr/>
                </a:tc>
                <a:tc>
                  <a:txBody>
                    <a:bodyPr/>
                    <a:lstStyle/>
                    <a:p>
                      <a:pPr algn="ctr"/>
                      <a:r>
                        <a:rPr lang="en-IN" dirty="0"/>
                        <a:t>NOT LEVIABLE</a:t>
                      </a:r>
                    </a:p>
                  </a:txBody>
                  <a:tcPr/>
                </a:tc>
                <a:tc>
                  <a:txBody>
                    <a:bodyPr/>
                    <a:lstStyle/>
                    <a:p>
                      <a:pPr algn="ctr"/>
                      <a:r>
                        <a:rPr lang="en-IN" dirty="0"/>
                        <a:t>NOT LEVIABLE</a:t>
                      </a:r>
                    </a:p>
                  </a:txBody>
                  <a:tcPr/>
                </a:tc>
                <a:extLst>
                  <a:ext uri="{0D108BD9-81ED-4DB2-BD59-A6C34878D82A}">
                    <a16:rowId xmlns:a16="http://schemas.microsoft.com/office/drawing/2014/main" val="3795267115"/>
                  </a:ext>
                </a:extLst>
              </a:tr>
              <a:tr h="370840">
                <a:tc>
                  <a:txBody>
                    <a:bodyPr/>
                    <a:lstStyle/>
                    <a:p>
                      <a:r>
                        <a:rPr lang="en-IN" dirty="0"/>
                        <a:t>UNINCORPORATED CLUBS AND ASSOCIATIONS</a:t>
                      </a:r>
                    </a:p>
                  </a:txBody>
                  <a:tcPr/>
                </a:tc>
                <a:tc>
                  <a:txBody>
                    <a:bodyPr/>
                    <a:lstStyle/>
                    <a:p>
                      <a:pPr algn="ctr"/>
                      <a:r>
                        <a:rPr lang="en-IN" dirty="0"/>
                        <a:t>NOT LEVIABLE</a:t>
                      </a:r>
                    </a:p>
                  </a:txBody>
                  <a:tcPr/>
                </a:tc>
                <a:tc>
                  <a:txBody>
                    <a:bodyPr/>
                    <a:lstStyle/>
                    <a:p>
                      <a:pPr algn="ctr"/>
                      <a:r>
                        <a:rPr lang="en-IN" dirty="0"/>
                        <a:t>NOT LEVIABLE*</a:t>
                      </a:r>
                    </a:p>
                  </a:txBody>
                  <a:tcPr/>
                </a:tc>
                <a:tc>
                  <a:txBody>
                    <a:bodyPr/>
                    <a:lstStyle/>
                    <a:p>
                      <a:pPr algn="ctr"/>
                      <a:r>
                        <a:rPr lang="en-IN" dirty="0"/>
                        <a:t>???**</a:t>
                      </a:r>
                    </a:p>
                  </a:txBody>
                  <a:tcPr/>
                </a:tc>
                <a:extLst>
                  <a:ext uri="{0D108BD9-81ED-4DB2-BD59-A6C34878D82A}">
                    <a16:rowId xmlns:a16="http://schemas.microsoft.com/office/drawing/2014/main" val="2213201246"/>
                  </a:ext>
                </a:extLst>
              </a:tr>
            </a:tbl>
          </a:graphicData>
        </a:graphic>
      </p:graphicFrame>
      <p:sp>
        <p:nvSpPr>
          <p:cNvPr id="2" name="TextBox 1">
            <a:extLst>
              <a:ext uri="{FF2B5EF4-FFF2-40B4-BE49-F238E27FC236}">
                <a16:creationId xmlns:a16="http://schemas.microsoft.com/office/drawing/2014/main" id="{D947144D-2D6F-4ABD-85C1-C45020B50B37}"/>
              </a:ext>
            </a:extLst>
          </p:cNvPr>
          <p:cNvSpPr txBox="1"/>
          <p:nvPr/>
        </p:nvSpPr>
        <p:spPr>
          <a:xfrm>
            <a:off x="673629" y="3832260"/>
            <a:ext cx="7886700" cy="2693045"/>
          </a:xfrm>
          <a:prstGeom prst="rect">
            <a:avLst/>
          </a:prstGeom>
          <a:noFill/>
        </p:spPr>
        <p:txBody>
          <a:bodyPr wrap="square" rtlCol="0">
            <a:spAutoFit/>
          </a:bodyPr>
          <a:lstStyle/>
          <a:p>
            <a:pPr algn="just"/>
            <a:r>
              <a:rPr lang="en-IN" sz="2100" dirty="0">
                <a:solidFill>
                  <a:schemeClr val="bg1"/>
                </a:solidFill>
              </a:rPr>
              <a:t>* No specific discussion about unincorporated  clubs in the  judgement as both the appeals involved are of limited companies. In para 79 it is observed that the  Explanation in Service Tax are similar to Art. 366 (29A) and hence the above inference could be drawn as the Explanation under Sec. 65 cannot overcome doctrine of mutuality.</a:t>
            </a:r>
          </a:p>
          <a:p>
            <a:r>
              <a:rPr lang="en-IN" sz="2100" dirty="0">
                <a:solidFill>
                  <a:schemeClr val="bg1"/>
                </a:solidFill>
              </a:rPr>
              <a:t>** The language of Explanation under Sec. 65 B (44) has the effect of overcoming the doctrine of mutuality. </a:t>
            </a:r>
          </a:p>
          <a:p>
            <a:endParaRPr lang="en-IN" sz="2200" dirty="0">
              <a:solidFill>
                <a:schemeClr val="bg1"/>
              </a:solidFill>
            </a:endParaRPr>
          </a:p>
        </p:txBody>
      </p:sp>
    </p:spTree>
    <p:extLst>
      <p:ext uri="{BB962C8B-B14F-4D97-AF65-F5344CB8AC3E}">
        <p14:creationId xmlns:p14="http://schemas.microsoft.com/office/powerpoint/2010/main" val="2314770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Scenario.</a:t>
            </a:r>
          </a:p>
        </p:txBody>
      </p:sp>
      <p:sp>
        <p:nvSpPr>
          <p:cNvPr id="4" name="Rectangle 1">
            <a:extLst>
              <a:ext uri="{FF2B5EF4-FFF2-40B4-BE49-F238E27FC236}">
                <a16:creationId xmlns:a16="http://schemas.microsoft.com/office/drawing/2014/main" id="{B7E8A34A-A040-40B9-AAE7-9C7AB8F3E1A5}"/>
              </a:ext>
            </a:extLst>
          </p:cNvPr>
          <p:cNvSpPr>
            <a:spLocks noGrp="1" noChangeArrowheads="1"/>
          </p:cNvSpPr>
          <p:nvPr>
            <p:ph idx="1"/>
          </p:nvPr>
        </p:nvSpPr>
        <p:spPr bwMode="auto">
          <a:xfrm>
            <a:off x="308225" y="2794779"/>
            <a:ext cx="850700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bg1"/>
                </a:solidFill>
                <a:effectLst/>
                <a:latin typeface="+mj-lt"/>
              </a:rPr>
              <a:t>AAR MAHARASHTRA DECISIONS IN LIONS CLUB &amp; ROTARY CLUB</a:t>
            </a:r>
          </a:p>
        </p:txBody>
      </p:sp>
    </p:spTree>
    <p:extLst>
      <p:ext uri="{BB962C8B-B14F-4D97-AF65-F5344CB8AC3E}">
        <p14:creationId xmlns:p14="http://schemas.microsoft.com/office/powerpoint/2010/main" val="4003685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Scenario.</a:t>
            </a:r>
          </a:p>
        </p:txBody>
      </p:sp>
      <p:sp>
        <p:nvSpPr>
          <p:cNvPr id="4" name="Rectangle 1">
            <a:extLst>
              <a:ext uri="{FF2B5EF4-FFF2-40B4-BE49-F238E27FC236}">
                <a16:creationId xmlns:a16="http://schemas.microsoft.com/office/drawing/2014/main" id="{B7E8A34A-A040-40B9-AAE7-9C7AB8F3E1A5}"/>
              </a:ext>
            </a:extLst>
          </p:cNvPr>
          <p:cNvSpPr>
            <a:spLocks noGrp="1" noChangeArrowheads="1"/>
          </p:cNvSpPr>
          <p:nvPr>
            <p:ph idx="1"/>
          </p:nvPr>
        </p:nvSpPr>
        <p:spPr bwMode="auto">
          <a:xfrm>
            <a:off x="308225" y="2108470"/>
            <a:ext cx="85070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bg1"/>
                </a:solidFill>
                <a:effectLst/>
                <a:latin typeface="+mj-lt"/>
              </a:rPr>
              <a:t>Article 246A. Special provision with respect to goods and services tax. —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bg1"/>
                </a:solidFill>
                <a:effectLst/>
                <a:latin typeface="+mj-lt"/>
              </a:rPr>
              <a:t>(1) Notwithstanding anything contained in articles 246 and 254, Parliament, and subject to clause (2), the Legislature of every State, have power to make laws with  respect to goods and services tax imposed by the Union or by such State.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1" i="0" u="none" strike="noStrike" cap="none" normalizeH="0" baseline="0" dirty="0">
              <a:ln>
                <a:noFill/>
              </a:ln>
              <a:solidFill>
                <a:schemeClr val="bg1"/>
              </a:solidFill>
              <a:effectLst/>
              <a:latin typeface="+mj-l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bg1"/>
                </a:solidFill>
                <a:effectLst/>
                <a:latin typeface="+mj-lt"/>
              </a:rPr>
              <a:t>(2) Parliament has exclusive power to make laws with respect to goods and services tax where the supply of goods, or of services, or both takes place </a:t>
            </a:r>
            <a:r>
              <a:rPr lang="en-US" altLang="en-US" sz="2400" b="1" dirty="0">
                <a:solidFill>
                  <a:schemeClr val="bg1"/>
                </a:solidFill>
                <a:latin typeface="+mj-lt"/>
              </a:rPr>
              <a:t>i</a:t>
            </a:r>
            <a:r>
              <a:rPr kumimoji="0" lang="en-US" altLang="en-US" sz="2400" b="1" i="0" u="none" strike="noStrike" cap="none" normalizeH="0" baseline="0" dirty="0">
                <a:ln>
                  <a:noFill/>
                </a:ln>
                <a:solidFill>
                  <a:schemeClr val="bg1"/>
                </a:solidFill>
                <a:effectLst/>
                <a:latin typeface="+mj-lt"/>
              </a:rPr>
              <a:t>n the course of inter-State trade or commerce</a:t>
            </a:r>
            <a:r>
              <a:rPr kumimoji="0" lang="en-US" altLang="en-US" sz="2000" b="1" i="0" u="none" strike="noStrike" cap="none" normalizeH="0" baseline="0" dirty="0">
                <a:ln>
                  <a:noFill/>
                </a:ln>
                <a:solidFill>
                  <a:schemeClr val="bg1"/>
                </a:solidFill>
                <a:effectLst/>
                <a:latin typeface="+mj-lt"/>
              </a:rPr>
              <a:t>.</a:t>
            </a:r>
          </a:p>
        </p:txBody>
      </p:sp>
    </p:spTree>
    <p:extLst>
      <p:ext uri="{BB962C8B-B14F-4D97-AF65-F5344CB8AC3E}">
        <p14:creationId xmlns:p14="http://schemas.microsoft.com/office/powerpoint/2010/main" val="1332674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Scenario.</a:t>
            </a:r>
          </a:p>
        </p:txBody>
      </p:sp>
      <p:sp>
        <p:nvSpPr>
          <p:cNvPr id="5" name="Content Placeholder 2">
            <a:extLst>
              <a:ext uri="{FF2B5EF4-FFF2-40B4-BE49-F238E27FC236}">
                <a16:creationId xmlns:a16="http://schemas.microsoft.com/office/drawing/2014/main" id="{C7A812DC-8BD5-46FC-84D9-76569B8660E7}"/>
              </a:ext>
            </a:extLst>
          </p:cNvPr>
          <p:cNvSpPr txBox="1">
            <a:spLocks/>
          </p:cNvSpPr>
          <p:nvPr/>
        </p:nvSpPr>
        <p:spPr>
          <a:xfrm>
            <a:off x="628650" y="1825625"/>
            <a:ext cx="7886700" cy="435133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en-US" dirty="0">
                <a:solidFill>
                  <a:schemeClr val="bg1"/>
                </a:solidFill>
              </a:rPr>
              <a:t> Supply not defined in Constitution. </a:t>
            </a:r>
          </a:p>
          <a:p>
            <a:pPr algn="just">
              <a:buFont typeface="Wingdings" panose="05000000000000000000" pitchFamily="2" charset="2"/>
              <a:buChar char="Ø"/>
            </a:pPr>
            <a:r>
              <a:rPr lang="en-US" dirty="0">
                <a:solidFill>
                  <a:schemeClr val="bg1"/>
                </a:solidFill>
              </a:rPr>
              <a:t> Section 7 of the CGST Act, 2017 deals with “Scope of supply”. </a:t>
            </a:r>
          </a:p>
          <a:p>
            <a:pPr marL="0" indent="0" algn="just">
              <a:buNone/>
            </a:pPr>
            <a:r>
              <a:rPr lang="en-US" b="1" dirty="0">
                <a:solidFill>
                  <a:schemeClr val="bg1"/>
                </a:solidFill>
              </a:rPr>
              <a:t>SECTION 7. Scope of supply. </a:t>
            </a:r>
            <a:r>
              <a:rPr lang="en-US" dirty="0">
                <a:solidFill>
                  <a:schemeClr val="bg1"/>
                </a:solidFill>
              </a:rPr>
              <a:t>— (1) For the purposes of this Act, the expression “supply” includes —</a:t>
            </a:r>
          </a:p>
          <a:p>
            <a:pPr marL="0" indent="0" algn="just">
              <a:buNone/>
            </a:pPr>
            <a:r>
              <a:rPr lang="en-US" dirty="0">
                <a:solidFill>
                  <a:schemeClr val="bg1"/>
                </a:solidFill>
              </a:rPr>
              <a:t>(a) all forms of supply of goods or services or both such as sale, transfer, barter, exchange, </a:t>
            </a:r>
            <a:r>
              <a:rPr lang="en-US" dirty="0" err="1">
                <a:solidFill>
                  <a:schemeClr val="bg1"/>
                </a:solidFill>
              </a:rPr>
              <a:t>licence</a:t>
            </a:r>
            <a:r>
              <a:rPr lang="en-US" dirty="0">
                <a:solidFill>
                  <a:schemeClr val="bg1"/>
                </a:solidFill>
              </a:rPr>
              <a:t>, rental, lease or disposal made or agreed to be made for a consideration by a person in the course or furtherance of business;</a:t>
            </a:r>
          </a:p>
          <a:p>
            <a:pPr marL="0" indent="0" algn="just">
              <a:buNone/>
            </a:pPr>
            <a:r>
              <a:rPr lang="en-US" dirty="0">
                <a:solidFill>
                  <a:schemeClr val="bg1"/>
                </a:solidFill>
              </a:rPr>
              <a:t>(d) the activities to be treated as supply of goods or supply of services as referred to in Schedule II. </a:t>
            </a:r>
          </a:p>
          <a:p>
            <a:pPr marL="0" indent="0" algn="just">
              <a:buFont typeface="Arial" panose="020B0604020202020204" pitchFamily="34" charset="0"/>
              <a:buNone/>
            </a:pPr>
            <a:endParaRPr lang="en-US" dirty="0">
              <a:solidFill>
                <a:schemeClr val="bg1"/>
              </a:solidFill>
            </a:endParaRPr>
          </a:p>
        </p:txBody>
      </p:sp>
    </p:spTree>
    <p:extLst>
      <p:ext uri="{BB962C8B-B14F-4D97-AF65-F5344CB8AC3E}">
        <p14:creationId xmlns:p14="http://schemas.microsoft.com/office/powerpoint/2010/main" val="1443561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Scenario.</a:t>
            </a:r>
          </a:p>
        </p:txBody>
      </p:sp>
      <p:sp>
        <p:nvSpPr>
          <p:cNvPr id="5" name="Content Placeholder 2">
            <a:extLst>
              <a:ext uri="{FF2B5EF4-FFF2-40B4-BE49-F238E27FC236}">
                <a16:creationId xmlns:a16="http://schemas.microsoft.com/office/drawing/2014/main" id="{C7A812DC-8BD5-46FC-84D9-76569B8660E7}"/>
              </a:ext>
            </a:extLst>
          </p:cNvPr>
          <p:cNvSpPr txBox="1">
            <a:spLocks/>
          </p:cNvSpPr>
          <p:nvPr/>
        </p:nvSpPr>
        <p:spPr>
          <a:xfrm>
            <a:off x="628650" y="1825625"/>
            <a:ext cx="78867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SCHEDULE – II</a:t>
            </a:r>
          </a:p>
          <a:p>
            <a:pPr marL="0" indent="0" algn="ctr">
              <a:buFont typeface="Arial" panose="020B0604020202020204" pitchFamily="34" charset="0"/>
              <a:buNone/>
            </a:pPr>
            <a:r>
              <a:rPr lang="en-US" dirty="0">
                <a:solidFill>
                  <a:schemeClr val="bg1"/>
                </a:solidFill>
              </a:rPr>
              <a:t>Activities or transactions to be treated as supply of goods or supply of services</a:t>
            </a:r>
          </a:p>
          <a:p>
            <a:pPr marL="0" indent="0">
              <a:buNone/>
            </a:pPr>
            <a:r>
              <a:rPr lang="en-US" dirty="0">
                <a:solidFill>
                  <a:schemeClr val="bg1"/>
                </a:solidFill>
              </a:rPr>
              <a:t>7. Supply of Goods</a:t>
            </a:r>
          </a:p>
          <a:p>
            <a:pPr marL="0" indent="0" algn="just">
              <a:buNone/>
            </a:pPr>
            <a:r>
              <a:rPr lang="en-US" dirty="0">
                <a:solidFill>
                  <a:schemeClr val="bg1"/>
                </a:solidFill>
              </a:rPr>
              <a:t>The following shall be treated as supply of goods, namely :—</a:t>
            </a:r>
          </a:p>
          <a:p>
            <a:pPr marL="0" indent="0" algn="just">
              <a:buNone/>
            </a:pPr>
            <a:r>
              <a:rPr lang="en-US" dirty="0">
                <a:solidFill>
                  <a:schemeClr val="bg1"/>
                </a:solidFill>
              </a:rPr>
              <a:t>Supply of goods by any unincorporated association or body of persons to a member thereof for cash, deferred payment or other valuable consideration.</a:t>
            </a:r>
          </a:p>
          <a:p>
            <a:pPr marL="0" indent="0" algn="ctr">
              <a:buFont typeface="Arial" panose="020B0604020202020204" pitchFamily="34" charset="0"/>
              <a:buNone/>
            </a:pPr>
            <a:endParaRPr lang="en-US" dirty="0">
              <a:solidFill>
                <a:schemeClr val="bg1"/>
              </a:solidFill>
            </a:endParaRPr>
          </a:p>
        </p:txBody>
      </p:sp>
    </p:spTree>
    <p:extLst>
      <p:ext uri="{BB962C8B-B14F-4D97-AF65-F5344CB8AC3E}">
        <p14:creationId xmlns:p14="http://schemas.microsoft.com/office/powerpoint/2010/main" val="2045662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Scenario.</a:t>
            </a:r>
          </a:p>
        </p:txBody>
      </p:sp>
      <p:sp>
        <p:nvSpPr>
          <p:cNvPr id="5" name="Content Placeholder 2">
            <a:extLst>
              <a:ext uri="{FF2B5EF4-FFF2-40B4-BE49-F238E27FC236}">
                <a16:creationId xmlns:a16="http://schemas.microsoft.com/office/drawing/2014/main" id="{C7A812DC-8BD5-46FC-84D9-76569B8660E7}"/>
              </a:ext>
            </a:extLst>
          </p:cNvPr>
          <p:cNvSpPr txBox="1">
            <a:spLocks/>
          </p:cNvSpPr>
          <p:nvPr/>
        </p:nvSpPr>
        <p:spPr>
          <a:xfrm>
            <a:off x="628650" y="1825625"/>
            <a:ext cx="78867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US" dirty="0">
                <a:solidFill>
                  <a:schemeClr val="bg1"/>
                </a:solidFill>
              </a:rPr>
              <a:t>Clause (d) of Section 7(1) has been omitted with retrospective effect from 01.07.2017. </a:t>
            </a:r>
          </a:p>
          <a:p>
            <a:pPr marL="0" indent="0" algn="just">
              <a:buFont typeface="Arial" panose="020B0604020202020204" pitchFamily="34" charset="0"/>
              <a:buNone/>
            </a:pPr>
            <a:r>
              <a:rPr lang="en-US" dirty="0">
                <a:solidFill>
                  <a:schemeClr val="bg1"/>
                </a:solidFill>
              </a:rPr>
              <a:t>Sub section (1A) of Section 7 introduced with retrospective effect from 01.07.2017.</a:t>
            </a:r>
          </a:p>
          <a:p>
            <a:pPr marL="0" indent="0" algn="just">
              <a:buNone/>
            </a:pPr>
            <a:r>
              <a:rPr lang="en-US" dirty="0">
                <a:solidFill>
                  <a:schemeClr val="bg1"/>
                </a:solidFill>
              </a:rPr>
              <a:t>(1A) where certain activities or transactions, constitute a supply in accordance with the provisions of sub-section (1), they shall be treated either as supply of goods or supply of services as referred to in Schedule II.</a:t>
            </a:r>
          </a:p>
        </p:txBody>
      </p:sp>
    </p:spTree>
    <p:extLst>
      <p:ext uri="{BB962C8B-B14F-4D97-AF65-F5344CB8AC3E}">
        <p14:creationId xmlns:p14="http://schemas.microsoft.com/office/powerpoint/2010/main" val="739635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court, stopping money supply">
            <a:extLst>
              <a:ext uri="{FF2B5EF4-FFF2-40B4-BE49-F238E27FC236}">
                <a16:creationId xmlns:a16="http://schemas.microsoft.com/office/drawing/2014/main" id="{64C81E47-C45E-4814-B928-46E74CC71DE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76375" y="527836"/>
            <a:ext cx="6191250" cy="411480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5646F1FF-D5A4-4508-B584-8F46859E546B}"/>
              </a:ext>
            </a:extLst>
          </p:cNvPr>
          <p:cNvSpPr>
            <a:spLocks noGrp="1"/>
          </p:cNvSpPr>
          <p:nvPr>
            <p:ph type="title"/>
          </p:nvPr>
        </p:nvSpPr>
        <p:spPr>
          <a:xfrm>
            <a:off x="628650" y="4967944"/>
            <a:ext cx="7886700" cy="1325563"/>
          </a:xfrm>
        </p:spPr>
        <p:txBody>
          <a:bodyPr>
            <a:normAutofit fontScale="90000"/>
          </a:bodyPr>
          <a:lstStyle/>
          <a:p>
            <a:pPr algn="ctr"/>
            <a:r>
              <a:rPr lang="en-US" sz="3200" b="1" dirty="0">
                <a:solidFill>
                  <a:schemeClr val="bg1"/>
                </a:solidFill>
              </a:rPr>
              <a:t>Post independence, revenue generation efforts of the Government was feared being thwarted by the Courts</a:t>
            </a:r>
          </a:p>
        </p:txBody>
      </p:sp>
    </p:spTree>
    <p:extLst>
      <p:ext uri="{BB962C8B-B14F-4D97-AF65-F5344CB8AC3E}">
        <p14:creationId xmlns:p14="http://schemas.microsoft.com/office/powerpoint/2010/main" val="137984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Scenario.</a:t>
            </a:r>
          </a:p>
        </p:txBody>
      </p:sp>
      <p:sp>
        <p:nvSpPr>
          <p:cNvPr id="5" name="Content Placeholder 2">
            <a:extLst>
              <a:ext uri="{FF2B5EF4-FFF2-40B4-BE49-F238E27FC236}">
                <a16:creationId xmlns:a16="http://schemas.microsoft.com/office/drawing/2014/main" id="{C7A812DC-8BD5-46FC-84D9-76569B8660E7}"/>
              </a:ext>
            </a:extLst>
          </p:cNvPr>
          <p:cNvSpPr txBox="1">
            <a:spLocks/>
          </p:cNvSpPr>
          <p:nvPr/>
        </p:nvSpPr>
        <p:spPr>
          <a:xfrm>
            <a:off x="628650" y="1825625"/>
            <a:ext cx="7886700"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US" dirty="0">
                <a:solidFill>
                  <a:schemeClr val="bg1"/>
                </a:solidFill>
              </a:rPr>
              <a:t>So the purpose of Schedule II is only to clarify whether a particular supply is supply of goods or supply of services.  Hence, “supply” is important. </a:t>
            </a:r>
          </a:p>
          <a:p>
            <a:pPr marL="0" indent="0" algn="just">
              <a:buFont typeface="Arial" panose="020B0604020202020204" pitchFamily="34" charset="0"/>
              <a:buNone/>
            </a:pPr>
            <a:r>
              <a:rPr lang="en-US" dirty="0">
                <a:solidFill>
                  <a:schemeClr val="bg1"/>
                </a:solidFill>
              </a:rPr>
              <a:t> </a:t>
            </a:r>
          </a:p>
          <a:p>
            <a:pPr marL="0" indent="0" algn="just">
              <a:buFont typeface="Arial" panose="020B0604020202020204" pitchFamily="34" charset="0"/>
              <a:buNone/>
            </a:pPr>
            <a:r>
              <a:rPr lang="en-US" dirty="0">
                <a:solidFill>
                  <a:schemeClr val="bg1"/>
                </a:solidFill>
              </a:rPr>
              <a:t>There is nothing to overcome the doctrine of mutuality. </a:t>
            </a:r>
          </a:p>
          <a:p>
            <a:pPr marL="0" indent="0" algn="just">
              <a:buFont typeface="Arial" panose="020B0604020202020204" pitchFamily="34" charset="0"/>
              <a:buNone/>
            </a:pPr>
            <a:endParaRPr lang="en-US" dirty="0">
              <a:solidFill>
                <a:schemeClr val="bg1"/>
              </a:solidFill>
            </a:endParaRPr>
          </a:p>
          <a:p>
            <a:pPr marL="0" indent="0" algn="just">
              <a:buFont typeface="Arial" panose="020B0604020202020204" pitchFamily="34" charset="0"/>
              <a:buNone/>
            </a:pPr>
            <a:r>
              <a:rPr lang="en-US" dirty="0">
                <a:solidFill>
                  <a:schemeClr val="bg1"/>
                </a:solidFill>
              </a:rPr>
              <a:t>Prior to insertion of sub-Section 7 (1A), there was scope to say that the doctrine of mutuality has been overcome vide </a:t>
            </a:r>
            <a:r>
              <a:rPr lang="en-US" dirty="0" err="1">
                <a:solidFill>
                  <a:schemeClr val="bg1"/>
                </a:solidFill>
              </a:rPr>
              <a:t>S.No</a:t>
            </a:r>
            <a:r>
              <a:rPr lang="en-US" dirty="0">
                <a:solidFill>
                  <a:schemeClr val="bg1"/>
                </a:solidFill>
              </a:rPr>
              <a:t>. 7 of Schedule II.  </a:t>
            </a:r>
          </a:p>
        </p:txBody>
      </p:sp>
    </p:spTree>
    <p:extLst>
      <p:ext uri="{BB962C8B-B14F-4D97-AF65-F5344CB8AC3E}">
        <p14:creationId xmlns:p14="http://schemas.microsoft.com/office/powerpoint/2010/main" val="26227559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GST Scenario.</a:t>
            </a:r>
          </a:p>
        </p:txBody>
      </p:sp>
      <p:sp>
        <p:nvSpPr>
          <p:cNvPr id="5" name="Content Placeholder 2">
            <a:extLst>
              <a:ext uri="{FF2B5EF4-FFF2-40B4-BE49-F238E27FC236}">
                <a16:creationId xmlns:a16="http://schemas.microsoft.com/office/drawing/2014/main" id="{C7A812DC-8BD5-46FC-84D9-76569B8660E7}"/>
              </a:ext>
            </a:extLst>
          </p:cNvPr>
          <p:cNvSpPr txBox="1">
            <a:spLocks/>
          </p:cNvSpPr>
          <p:nvPr/>
        </p:nvSpPr>
        <p:spPr>
          <a:xfrm>
            <a:off x="628650" y="1825625"/>
            <a:ext cx="78867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No GST is leviable on incorporated or unincorporated clubs or association!</a:t>
            </a:r>
          </a:p>
        </p:txBody>
      </p:sp>
    </p:spTree>
    <p:extLst>
      <p:ext uri="{BB962C8B-B14F-4D97-AF65-F5344CB8AC3E}">
        <p14:creationId xmlns:p14="http://schemas.microsoft.com/office/powerpoint/2010/main" val="160674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Way forward…</a:t>
            </a:r>
          </a:p>
        </p:txBody>
      </p:sp>
      <p:sp>
        <p:nvSpPr>
          <p:cNvPr id="5" name="Content Placeholder 2">
            <a:extLst>
              <a:ext uri="{FF2B5EF4-FFF2-40B4-BE49-F238E27FC236}">
                <a16:creationId xmlns:a16="http://schemas.microsoft.com/office/drawing/2014/main" id="{C7A812DC-8BD5-46FC-84D9-76569B8660E7}"/>
              </a:ext>
            </a:extLst>
          </p:cNvPr>
          <p:cNvSpPr txBox="1">
            <a:spLocks/>
          </p:cNvSpPr>
          <p:nvPr/>
        </p:nvSpPr>
        <p:spPr>
          <a:xfrm>
            <a:off x="628650" y="1825625"/>
            <a:ext cx="78867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dirty="0">
                <a:solidFill>
                  <a:schemeClr val="bg1"/>
                </a:solidFill>
              </a:rPr>
              <a:t> To claim refund of taxes already paid? </a:t>
            </a:r>
          </a:p>
          <a:p>
            <a:pPr marL="0" indent="0">
              <a:buNone/>
            </a:pPr>
            <a:r>
              <a:rPr lang="en-US" dirty="0">
                <a:solidFill>
                  <a:schemeClr val="bg1"/>
                </a:solidFill>
              </a:rPr>
              <a:t>	- Unjust enrichment.</a:t>
            </a:r>
          </a:p>
          <a:p>
            <a:pPr marL="0" indent="0">
              <a:buNone/>
            </a:pPr>
            <a:r>
              <a:rPr lang="en-US" dirty="0">
                <a:solidFill>
                  <a:schemeClr val="bg1"/>
                </a:solidFill>
              </a:rPr>
              <a:t>	- Time bar. </a:t>
            </a:r>
          </a:p>
          <a:p>
            <a:pPr marL="0" indent="0">
              <a:buNone/>
            </a:pPr>
            <a:r>
              <a:rPr lang="en-US" dirty="0">
                <a:solidFill>
                  <a:schemeClr val="bg1"/>
                </a:solidFill>
              </a:rPr>
              <a:t>	- Fear of retrospective amendment.  </a:t>
            </a:r>
          </a:p>
          <a:p>
            <a:pPr marL="0" indent="0">
              <a:buNone/>
            </a:pPr>
            <a:endParaRPr lang="en-US" dirty="0">
              <a:solidFill>
                <a:schemeClr val="bg1"/>
              </a:solidFill>
            </a:endParaRPr>
          </a:p>
          <a:p>
            <a:pPr>
              <a:buFont typeface="Wingdings" panose="05000000000000000000" pitchFamily="2" charset="2"/>
              <a:buChar char="Ø"/>
            </a:pPr>
            <a:r>
              <a:rPr lang="en-US" dirty="0">
                <a:solidFill>
                  <a:schemeClr val="bg1"/>
                </a:solidFill>
              </a:rPr>
              <a:t> Stop paying GST? </a:t>
            </a:r>
          </a:p>
          <a:p>
            <a:pPr marL="0" indent="0">
              <a:buNone/>
            </a:pPr>
            <a:r>
              <a:rPr lang="en-US" dirty="0">
                <a:solidFill>
                  <a:schemeClr val="bg1"/>
                </a:solidFill>
              </a:rPr>
              <a:t>	- Fear of Retrospective amendment.</a:t>
            </a:r>
          </a:p>
        </p:txBody>
      </p:sp>
    </p:spTree>
    <p:extLst>
      <p:ext uri="{BB962C8B-B14F-4D97-AF65-F5344CB8AC3E}">
        <p14:creationId xmlns:p14="http://schemas.microsoft.com/office/powerpoint/2010/main" val="39435963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C7A812DC-8BD5-46FC-84D9-76569B8660E7}"/>
              </a:ext>
            </a:extLst>
          </p:cNvPr>
          <p:cNvSpPr txBox="1">
            <a:spLocks/>
          </p:cNvSpPr>
          <p:nvPr/>
        </p:nvSpPr>
        <p:spPr>
          <a:xfrm>
            <a:off x="628650" y="325597"/>
            <a:ext cx="7886700" cy="9278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000" dirty="0">
                <a:solidFill>
                  <a:schemeClr val="bg1"/>
                </a:solidFill>
              </a:rPr>
              <a:t>A BIG CHEERS TO SUPREME COURT!</a:t>
            </a:r>
          </a:p>
          <a:p>
            <a:pPr marL="0" indent="0" algn="ctr">
              <a:buNone/>
            </a:pPr>
            <a:endParaRPr lang="en-US" dirty="0">
              <a:solidFill>
                <a:schemeClr val="bg1"/>
              </a:solidFill>
            </a:endParaRPr>
          </a:p>
        </p:txBody>
      </p:sp>
      <p:pic>
        <p:nvPicPr>
          <p:cNvPr id="2052" name="Picture 4" descr="FILE - A gardener works on the lawns of the Supreme Court in New Delhi, India, Aug. 22, 2017. India's Chief Justice of the Supreme Court has presided over a string of verdicts in recent weeks that grant more rights to women, gay couples and religious...">
            <a:extLst>
              <a:ext uri="{FF2B5EF4-FFF2-40B4-BE49-F238E27FC236}">
                <a16:creationId xmlns:a16="http://schemas.microsoft.com/office/drawing/2014/main" id="{DB830889-7816-4DBA-8298-CEEE277613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042988"/>
            <a:ext cx="8496300" cy="4772025"/>
          </a:xfrm>
          <a:prstGeom prst="rect">
            <a:avLst/>
          </a:prstGeom>
          <a:blipFill dpi="0" rotWithShape="1">
            <a:blip r:embed="rId3">
              <a:alphaModFix amt="0"/>
            </a:blip>
            <a:srcRect/>
            <a:tile tx="0" ty="0" sx="100000" sy="100000" flip="none" algn="tl"/>
          </a:blipFill>
        </p:spPr>
      </p:pic>
      <p:pic>
        <p:nvPicPr>
          <p:cNvPr id="4" name="Picture 3" descr="Image result for cheers">
            <a:extLst>
              <a:ext uri="{FF2B5EF4-FFF2-40B4-BE49-F238E27FC236}">
                <a16:creationId xmlns:a16="http://schemas.microsoft.com/office/drawing/2014/main" id="{C4A93F5E-36FC-4245-A51B-5E974E484269}"/>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9515" y="3808863"/>
            <a:ext cx="1664970" cy="1664970"/>
          </a:xfrm>
          <a:prstGeom prst="rect">
            <a:avLst/>
          </a:prstGeom>
          <a:noFill/>
          <a:ln>
            <a:noFill/>
          </a:ln>
        </p:spPr>
      </p:pic>
    </p:spTree>
    <p:extLst>
      <p:ext uri="{BB962C8B-B14F-4D97-AF65-F5344CB8AC3E}">
        <p14:creationId xmlns:p14="http://schemas.microsoft.com/office/powerpoint/2010/main" val="3980957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2052"/>
                                        </p:tgtEl>
                                        <p:attrNameLst>
                                          <p:attrName>style.visibility</p:attrName>
                                        </p:attrNameLst>
                                      </p:cBhvr>
                                      <p:to>
                                        <p:strVal val="visible"/>
                                      </p:to>
                                    </p:set>
                                    <p:anim calcmode="lin" valueType="num">
                                      <p:cBhvr additive="base">
                                        <p:cTn id="12" dur="500" fill="hold"/>
                                        <p:tgtEl>
                                          <p:spTgt spid="2052"/>
                                        </p:tgtEl>
                                        <p:attrNameLst>
                                          <p:attrName>ppt_x</p:attrName>
                                        </p:attrNameLst>
                                      </p:cBhvr>
                                      <p:tavLst>
                                        <p:tav tm="0">
                                          <p:val>
                                            <p:strVal val="0-#ppt_w/2"/>
                                          </p:val>
                                        </p:tav>
                                        <p:tav tm="100000">
                                          <p:val>
                                            <p:strVal val="#ppt_x"/>
                                          </p:val>
                                        </p:tav>
                                      </p:tavLst>
                                    </p:anim>
                                    <p:anim calcmode="lin" valueType="num">
                                      <p:cBhvr additive="base">
                                        <p:cTn id="13" dur="500" fill="hold"/>
                                        <p:tgtEl>
                                          <p:spTgt spid="205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6"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80">
                                          <p:stCondLst>
                                            <p:cond delay="0"/>
                                          </p:stCondLst>
                                        </p:cTn>
                                        <p:tgtEl>
                                          <p:spTgt spid="4"/>
                                        </p:tgtEl>
                                      </p:cBhvr>
                                    </p:animEffect>
                                    <p:anim calcmode="lin" valueType="num">
                                      <p:cBhvr>
                                        <p:cTn id="1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3" dur="26">
                                          <p:stCondLst>
                                            <p:cond delay="650"/>
                                          </p:stCondLst>
                                        </p:cTn>
                                        <p:tgtEl>
                                          <p:spTgt spid="4"/>
                                        </p:tgtEl>
                                      </p:cBhvr>
                                      <p:to x="100000" y="60000"/>
                                    </p:animScale>
                                    <p:animScale>
                                      <p:cBhvr>
                                        <p:cTn id="24" dur="166" decel="50000">
                                          <p:stCondLst>
                                            <p:cond delay="676"/>
                                          </p:stCondLst>
                                        </p:cTn>
                                        <p:tgtEl>
                                          <p:spTgt spid="4"/>
                                        </p:tgtEl>
                                      </p:cBhvr>
                                      <p:to x="100000" y="100000"/>
                                    </p:animScale>
                                    <p:animScale>
                                      <p:cBhvr>
                                        <p:cTn id="25" dur="26">
                                          <p:stCondLst>
                                            <p:cond delay="1312"/>
                                          </p:stCondLst>
                                        </p:cTn>
                                        <p:tgtEl>
                                          <p:spTgt spid="4"/>
                                        </p:tgtEl>
                                      </p:cBhvr>
                                      <p:to x="100000" y="80000"/>
                                    </p:animScale>
                                    <p:animScale>
                                      <p:cBhvr>
                                        <p:cTn id="26" dur="166" decel="50000">
                                          <p:stCondLst>
                                            <p:cond delay="1338"/>
                                          </p:stCondLst>
                                        </p:cTn>
                                        <p:tgtEl>
                                          <p:spTgt spid="4"/>
                                        </p:tgtEl>
                                      </p:cBhvr>
                                      <p:to x="100000" y="100000"/>
                                    </p:animScale>
                                    <p:animScale>
                                      <p:cBhvr>
                                        <p:cTn id="27" dur="26">
                                          <p:stCondLst>
                                            <p:cond delay="1642"/>
                                          </p:stCondLst>
                                        </p:cTn>
                                        <p:tgtEl>
                                          <p:spTgt spid="4"/>
                                        </p:tgtEl>
                                      </p:cBhvr>
                                      <p:to x="100000" y="90000"/>
                                    </p:animScale>
                                    <p:animScale>
                                      <p:cBhvr>
                                        <p:cTn id="28" dur="166" decel="50000">
                                          <p:stCondLst>
                                            <p:cond delay="1668"/>
                                          </p:stCondLst>
                                        </p:cTn>
                                        <p:tgtEl>
                                          <p:spTgt spid="4"/>
                                        </p:tgtEl>
                                      </p:cBhvr>
                                      <p:to x="100000" y="100000"/>
                                    </p:animScale>
                                    <p:animScale>
                                      <p:cBhvr>
                                        <p:cTn id="29" dur="26">
                                          <p:stCondLst>
                                            <p:cond delay="1808"/>
                                          </p:stCondLst>
                                        </p:cTn>
                                        <p:tgtEl>
                                          <p:spTgt spid="4"/>
                                        </p:tgtEl>
                                      </p:cBhvr>
                                      <p:to x="100000" y="95000"/>
                                    </p:animScale>
                                    <p:animScale>
                                      <p:cBhvr>
                                        <p:cTn id="30" dur="166" decel="50000">
                                          <p:stCondLst>
                                            <p:cond delay="1834"/>
                                          </p:stCondLst>
                                        </p:cTn>
                                        <p:tgtEl>
                                          <p:spTgt spid="4"/>
                                        </p:tgtEl>
                                      </p:cBhvr>
                                      <p:to x="100000" y="100000"/>
                                    </p:animScale>
                                  </p:childTnLst>
                                  <p:subTnLst>
                                    <p:set>
                                      <p:cBhvr override="childStyle">
                                        <p:cTn dur="1" fill="hold" display="0" masterRel="sameClick" afterEffect="1">
                                          <p:stCondLst>
                                            <p:cond evt="end" delay="0">
                                              <p:tn val="15"/>
                                            </p:cond>
                                          </p:stCondLst>
                                        </p:cTn>
                                        <p:tgtEl>
                                          <p:spTgt spid="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57574"/>
            <a:ext cx="7886700" cy="1887184"/>
          </a:xfrm>
        </p:spPr>
        <p:txBody>
          <a:bodyPr>
            <a:normAutofit/>
          </a:bodyPr>
          <a:lstStyle/>
          <a:p>
            <a:pPr algn="ctr"/>
            <a:r>
              <a:rPr lang="en-US" b="1" dirty="0">
                <a:solidFill>
                  <a:srgbClr val="FFFF00"/>
                </a:solidFill>
              </a:rPr>
              <a:t>THANK YOU</a:t>
            </a:r>
            <a:br>
              <a:rPr lang="en-US" b="1" dirty="0">
                <a:solidFill>
                  <a:schemeClr val="bg1"/>
                </a:solidFill>
              </a:rPr>
            </a:br>
            <a:r>
              <a:rPr lang="en-US" sz="2400" b="1" dirty="0">
                <a:solidFill>
                  <a:schemeClr val="bg1"/>
                </a:solidFill>
              </a:rPr>
              <a:t>G. Natarajan, Advocate, Swamy Associates</a:t>
            </a:r>
            <a:br>
              <a:rPr lang="en-US" sz="2400" b="1" dirty="0">
                <a:solidFill>
                  <a:schemeClr val="bg1"/>
                </a:solidFill>
              </a:rPr>
            </a:br>
            <a:r>
              <a:rPr lang="en-US" sz="2400" b="1" dirty="0">
                <a:solidFill>
                  <a:schemeClr val="bg1"/>
                </a:solidFill>
              </a:rPr>
              <a:t>93400 54477 </a:t>
            </a:r>
            <a:br>
              <a:rPr lang="en-US" sz="2400" b="1">
                <a:solidFill>
                  <a:schemeClr val="bg1"/>
                </a:solidFill>
              </a:rPr>
            </a:br>
            <a:r>
              <a:rPr lang="en-US" sz="2400" b="1">
                <a:solidFill>
                  <a:schemeClr val="bg1"/>
                </a:solidFill>
              </a:rPr>
              <a:t>nuts@</a:t>
            </a:r>
            <a:r>
              <a:rPr lang="en-US" sz="2400" b="1" dirty="0">
                <a:solidFill>
                  <a:schemeClr val="bg1"/>
                </a:solidFill>
              </a:rPr>
              <a:t>swamyassociates.com</a:t>
            </a:r>
            <a:endParaRPr lang="en-US" b="1" dirty="0">
              <a:solidFill>
                <a:schemeClr val="bg1"/>
              </a:solidFill>
            </a:endParaRPr>
          </a:p>
        </p:txBody>
      </p:sp>
    </p:spTree>
    <p:extLst>
      <p:ext uri="{BB962C8B-B14F-4D97-AF65-F5344CB8AC3E}">
        <p14:creationId xmlns:p14="http://schemas.microsoft.com/office/powerpoint/2010/main" val="2705169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628650" y="1490345"/>
            <a:ext cx="7886700" cy="4351338"/>
          </a:xfrm>
        </p:spPr>
        <p:txBody>
          <a:bodyPr>
            <a:normAutofit lnSpcReduction="10000"/>
          </a:bodyPr>
          <a:lstStyle/>
          <a:p>
            <a:pPr algn="just">
              <a:buFont typeface="Wingdings" panose="05000000000000000000" pitchFamily="2" charset="2"/>
              <a:buChar char="Ø"/>
            </a:pPr>
            <a:r>
              <a:rPr lang="en-IN" dirty="0">
                <a:solidFill>
                  <a:schemeClr val="bg1"/>
                </a:solidFill>
              </a:rPr>
              <a:t> New India Sugar Mills Ltd. Vs CST (Involuntary sales)</a:t>
            </a:r>
          </a:p>
          <a:p>
            <a:pPr algn="just">
              <a:buFont typeface="Wingdings" panose="05000000000000000000" pitchFamily="2" charset="2"/>
              <a:buChar char="Ø"/>
            </a:pPr>
            <a:r>
              <a:rPr lang="en-IN" dirty="0">
                <a:solidFill>
                  <a:schemeClr val="bg1"/>
                </a:solidFill>
              </a:rPr>
              <a:t>State of Madras Vs Gannon </a:t>
            </a:r>
            <a:r>
              <a:rPr lang="en-IN" dirty="0" err="1">
                <a:solidFill>
                  <a:schemeClr val="bg1"/>
                </a:solidFill>
              </a:rPr>
              <a:t>Dunkerly</a:t>
            </a:r>
            <a:r>
              <a:rPr lang="en-IN" dirty="0">
                <a:solidFill>
                  <a:schemeClr val="bg1"/>
                </a:solidFill>
              </a:rPr>
              <a:t> (Works contract)</a:t>
            </a:r>
          </a:p>
          <a:p>
            <a:pPr algn="just">
              <a:buFont typeface="Wingdings" panose="05000000000000000000" pitchFamily="2" charset="2"/>
              <a:buChar char="Ø"/>
            </a:pPr>
            <a:r>
              <a:rPr lang="en-IN" dirty="0">
                <a:solidFill>
                  <a:schemeClr val="bg1"/>
                </a:solidFill>
              </a:rPr>
              <a:t> K.L. </a:t>
            </a:r>
            <a:r>
              <a:rPr lang="en-IN" dirty="0" err="1">
                <a:solidFill>
                  <a:schemeClr val="bg1"/>
                </a:solidFill>
              </a:rPr>
              <a:t>Johar</a:t>
            </a:r>
            <a:r>
              <a:rPr lang="en-IN" dirty="0">
                <a:solidFill>
                  <a:schemeClr val="bg1"/>
                </a:solidFill>
              </a:rPr>
              <a:t> &amp; Co VS CTO (Hire purchase)</a:t>
            </a:r>
          </a:p>
          <a:p>
            <a:pPr algn="just">
              <a:buFont typeface="Wingdings" panose="05000000000000000000" pitchFamily="2" charset="2"/>
              <a:buChar char="Ø"/>
            </a:pPr>
            <a:r>
              <a:rPr lang="en-IN" dirty="0">
                <a:solidFill>
                  <a:schemeClr val="bg1"/>
                </a:solidFill>
              </a:rPr>
              <a:t> A.V. Meiyappan Vs CCT (Right to use)</a:t>
            </a:r>
          </a:p>
          <a:p>
            <a:pPr algn="just">
              <a:buFont typeface="Wingdings" panose="05000000000000000000" pitchFamily="2" charset="2"/>
              <a:buChar char="Ø"/>
            </a:pPr>
            <a:r>
              <a:rPr lang="en-IN" dirty="0">
                <a:solidFill>
                  <a:schemeClr val="bg1"/>
                </a:solidFill>
              </a:rPr>
              <a:t> CTO Vs Young Men’s Indian Association (Mutuality)</a:t>
            </a:r>
          </a:p>
          <a:p>
            <a:pPr algn="just">
              <a:buFont typeface="Wingdings" panose="05000000000000000000" pitchFamily="2" charset="2"/>
              <a:buChar char="Ø"/>
            </a:pPr>
            <a:r>
              <a:rPr lang="en-IN" dirty="0">
                <a:solidFill>
                  <a:schemeClr val="bg1"/>
                </a:solidFill>
              </a:rPr>
              <a:t> Northern India Caterers Vs Governor of Delhi and State of Punjab Vs Associated Hotels of India (Hotels and restaurants)</a:t>
            </a:r>
          </a:p>
        </p:txBody>
      </p:sp>
    </p:spTree>
    <p:extLst>
      <p:ext uri="{BB962C8B-B14F-4D97-AF65-F5344CB8AC3E}">
        <p14:creationId xmlns:p14="http://schemas.microsoft.com/office/powerpoint/2010/main" val="1570602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chemeClr val="bg1"/>
                </a:solidFill>
              </a:rPr>
              <a:t>Young Men’s Indian Association case</a:t>
            </a:r>
            <a:br>
              <a:rPr lang="en-US" sz="4000" b="1" dirty="0">
                <a:solidFill>
                  <a:schemeClr val="bg1"/>
                </a:solidFill>
              </a:rPr>
            </a:br>
            <a:r>
              <a:rPr lang="en-US" sz="4000" b="1" dirty="0">
                <a:solidFill>
                  <a:schemeClr val="bg1"/>
                </a:solidFill>
              </a:rPr>
              <a:t>&amp; the Doctrine of Mutuality </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p:txBody>
          <a:bodyPr/>
          <a:lstStyle/>
          <a:p>
            <a:pPr marL="0" indent="0" algn="just">
              <a:buNone/>
            </a:pPr>
            <a:r>
              <a:rPr lang="en-IN" dirty="0">
                <a:solidFill>
                  <a:schemeClr val="bg1"/>
                </a:solidFill>
              </a:rPr>
              <a:t>Cosmopolitan Club – Sec. 25 Company.</a:t>
            </a:r>
          </a:p>
          <a:p>
            <a:pPr marL="0" indent="0" algn="just">
              <a:buNone/>
            </a:pPr>
            <a:r>
              <a:rPr lang="en-IN" dirty="0">
                <a:solidFill>
                  <a:schemeClr val="bg1"/>
                </a:solidFill>
              </a:rPr>
              <a:t>YMIA – Society.</a:t>
            </a:r>
          </a:p>
          <a:p>
            <a:pPr marL="0" indent="0" algn="just">
              <a:buNone/>
            </a:pPr>
            <a:r>
              <a:rPr lang="en-IN" dirty="0">
                <a:solidFill>
                  <a:schemeClr val="bg1"/>
                </a:solidFill>
              </a:rPr>
              <a:t>Lawley Institute – Trust. </a:t>
            </a:r>
          </a:p>
          <a:p>
            <a:pPr marL="0" indent="0" algn="just">
              <a:buNone/>
            </a:pPr>
            <a:endParaRPr lang="en-IN" dirty="0">
              <a:solidFill>
                <a:schemeClr val="bg1"/>
              </a:solidFill>
            </a:endParaRPr>
          </a:p>
          <a:p>
            <a:pPr marL="0" indent="0" algn="just">
              <a:buNone/>
            </a:pPr>
            <a:r>
              <a:rPr lang="en-US" dirty="0">
                <a:solidFill>
                  <a:schemeClr val="bg1"/>
                </a:solidFill>
              </a:rPr>
              <a:t>"I think the true construction of the rules is that the members were the joint owners of the general property in all the goods of the club, and that the trustees were their agents with respect to the general property in the goods".</a:t>
            </a:r>
            <a:endParaRPr lang="en-IN" dirty="0">
              <a:solidFill>
                <a:schemeClr val="bg1"/>
              </a:solidFill>
            </a:endParaRPr>
          </a:p>
          <a:p>
            <a:pPr marL="0" indent="0" algn="just">
              <a:buNone/>
            </a:pPr>
            <a:endParaRPr lang="en-IN" dirty="0">
              <a:solidFill>
                <a:schemeClr val="bg1"/>
              </a:solidFill>
            </a:endParaRPr>
          </a:p>
        </p:txBody>
      </p:sp>
    </p:spTree>
    <p:extLst>
      <p:ext uri="{BB962C8B-B14F-4D97-AF65-F5344CB8AC3E}">
        <p14:creationId xmlns:p14="http://schemas.microsoft.com/office/powerpoint/2010/main" val="13195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chemeClr val="bg1"/>
                </a:solidFill>
              </a:rPr>
              <a:t>61</a:t>
            </a:r>
            <a:r>
              <a:rPr lang="en-US" sz="4000" b="1" baseline="30000" dirty="0">
                <a:solidFill>
                  <a:schemeClr val="bg1"/>
                </a:solidFill>
              </a:rPr>
              <a:t>st</a:t>
            </a:r>
            <a:r>
              <a:rPr lang="en-US" sz="4000" b="1" dirty="0">
                <a:solidFill>
                  <a:schemeClr val="bg1"/>
                </a:solidFill>
              </a:rPr>
              <a:t> Law Commission report</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628650" y="1846173"/>
            <a:ext cx="7886700" cy="4351338"/>
          </a:xfrm>
        </p:spPr>
        <p:txBody>
          <a:bodyPr/>
          <a:lstStyle/>
          <a:p>
            <a:pPr marL="0" indent="0" algn="just">
              <a:buNone/>
            </a:pPr>
            <a:r>
              <a:rPr lang="en-IN" dirty="0">
                <a:solidFill>
                  <a:schemeClr val="bg1"/>
                </a:solidFill>
              </a:rPr>
              <a:t>Did not suggest any change in law to overcome YMIA – for the reasons:</a:t>
            </a:r>
          </a:p>
          <a:p>
            <a:pPr algn="just"/>
            <a:r>
              <a:rPr lang="en-IN" dirty="0">
                <a:solidFill>
                  <a:schemeClr val="bg1"/>
                </a:solidFill>
              </a:rPr>
              <a:t>The number of such clubs and associations would not be much. </a:t>
            </a:r>
          </a:p>
          <a:p>
            <a:pPr algn="just"/>
            <a:r>
              <a:rPr lang="en-IN" dirty="0">
                <a:solidFill>
                  <a:schemeClr val="bg1"/>
                </a:solidFill>
              </a:rPr>
              <a:t>It would discourage co-operative movement.</a:t>
            </a:r>
          </a:p>
          <a:p>
            <a:pPr algn="just"/>
            <a:r>
              <a:rPr lang="en-IN" dirty="0">
                <a:solidFill>
                  <a:schemeClr val="bg1"/>
                </a:solidFill>
              </a:rPr>
              <a:t>There is no scope for any evasion. </a:t>
            </a:r>
          </a:p>
          <a:p>
            <a:pPr algn="just"/>
            <a:endParaRPr lang="en-IN" dirty="0">
              <a:solidFill>
                <a:schemeClr val="bg1"/>
              </a:solidFill>
            </a:endParaRPr>
          </a:p>
          <a:p>
            <a:pPr marL="0" indent="0" algn="just">
              <a:buNone/>
            </a:pPr>
            <a:r>
              <a:rPr lang="en-IN" dirty="0">
                <a:solidFill>
                  <a:schemeClr val="bg1"/>
                </a:solidFill>
              </a:rPr>
              <a:t>But Govt. felt otherwise and introduced sub-clause (29A) (e) in Article 366 of the Constitution.</a:t>
            </a:r>
          </a:p>
        </p:txBody>
      </p:sp>
    </p:spTree>
    <p:extLst>
      <p:ext uri="{BB962C8B-B14F-4D97-AF65-F5344CB8AC3E}">
        <p14:creationId xmlns:p14="http://schemas.microsoft.com/office/powerpoint/2010/main" val="3925376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solidFill>
                  <a:schemeClr val="bg1"/>
                </a:solidFill>
              </a:rPr>
              <a:t>Article 366 (29A) – 46</a:t>
            </a:r>
            <a:r>
              <a:rPr lang="en-US" sz="3200" b="1" baseline="30000" dirty="0">
                <a:solidFill>
                  <a:schemeClr val="bg1"/>
                </a:solidFill>
              </a:rPr>
              <a:t>th</a:t>
            </a:r>
            <a:r>
              <a:rPr lang="en-US" sz="3200" b="1" dirty="0">
                <a:solidFill>
                  <a:schemeClr val="bg1"/>
                </a:solidFill>
              </a:rPr>
              <a:t> Amendment</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a:xfrm>
            <a:off x="628650" y="1490345"/>
            <a:ext cx="7886700" cy="4351338"/>
          </a:xfrm>
        </p:spPr>
        <p:txBody>
          <a:bodyPr>
            <a:normAutofit fontScale="25000" lnSpcReduction="20000"/>
          </a:bodyPr>
          <a:lstStyle/>
          <a:p>
            <a:pPr algn="just"/>
            <a:r>
              <a:rPr lang="en-US" sz="7200" dirty="0">
                <a:solidFill>
                  <a:schemeClr val="bg1"/>
                </a:solidFill>
              </a:rPr>
              <a:t>tax on the sale or purchase of goods includes</a:t>
            </a:r>
          </a:p>
          <a:p>
            <a:pPr algn="just"/>
            <a:r>
              <a:rPr lang="en-US" sz="7200" dirty="0">
                <a:solidFill>
                  <a:schemeClr val="bg1"/>
                </a:solidFill>
                <a:hlinkClick r:id="rId2">
                  <a:extLst>
                    <a:ext uri="{A12FA001-AC4F-418D-AE19-62706E023703}">
                      <ahyp:hlinkClr xmlns:ahyp="http://schemas.microsoft.com/office/drawing/2018/hyperlinkcolor" val="tx"/>
                    </a:ext>
                  </a:extLst>
                </a:hlinkClick>
              </a:rPr>
              <a:t>(a)</a:t>
            </a:r>
            <a:r>
              <a:rPr lang="en-US" sz="7200" dirty="0">
                <a:solidFill>
                  <a:schemeClr val="bg1"/>
                </a:solidFill>
              </a:rPr>
              <a:t> a tax on the transfer, otherwise than in pursuance of a contact, of property in any goods for cash, deferred payment or other valuable consideration;</a:t>
            </a:r>
          </a:p>
          <a:p>
            <a:pPr algn="just"/>
            <a:r>
              <a:rPr lang="en-US" sz="7200" dirty="0">
                <a:solidFill>
                  <a:schemeClr val="bg1"/>
                </a:solidFill>
                <a:hlinkClick r:id="rId3">
                  <a:extLst>
                    <a:ext uri="{A12FA001-AC4F-418D-AE19-62706E023703}">
                      <ahyp:hlinkClr xmlns:ahyp="http://schemas.microsoft.com/office/drawing/2018/hyperlinkcolor" val="tx"/>
                    </a:ext>
                  </a:extLst>
                </a:hlinkClick>
              </a:rPr>
              <a:t>(b)</a:t>
            </a:r>
            <a:r>
              <a:rPr lang="en-US" sz="7200" dirty="0">
                <a:solidFill>
                  <a:schemeClr val="bg1"/>
                </a:solidFill>
              </a:rPr>
              <a:t> a tax on the transfer of property in goods (whether as goods or in some other form) invoked in the execution of a works contract;</a:t>
            </a:r>
          </a:p>
          <a:p>
            <a:pPr algn="just"/>
            <a:r>
              <a:rPr lang="en-US" sz="7200" dirty="0">
                <a:solidFill>
                  <a:schemeClr val="bg1"/>
                </a:solidFill>
                <a:hlinkClick r:id="rId4">
                  <a:extLst>
                    <a:ext uri="{A12FA001-AC4F-418D-AE19-62706E023703}">
                      <ahyp:hlinkClr xmlns:ahyp="http://schemas.microsoft.com/office/drawing/2018/hyperlinkcolor" val="tx"/>
                    </a:ext>
                  </a:extLst>
                </a:hlinkClick>
              </a:rPr>
              <a:t>(c)</a:t>
            </a:r>
            <a:r>
              <a:rPr lang="en-US" sz="7200" dirty="0">
                <a:solidFill>
                  <a:schemeClr val="bg1"/>
                </a:solidFill>
              </a:rPr>
              <a:t> a tax on the delivery of goods on hire purchase or any system of payment by instalments;</a:t>
            </a:r>
          </a:p>
          <a:p>
            <a:pPr algn="just"/>
            <a:r>
              <a:rPr lang="en-US" sz="7200" dirty="0">
                <a:solidFill>
                  <a:schemeClr val="bg1"/>
                </a:solidFill>
                <a:hlinkClick r:id="rId5">
                  <a:extLst>
                    <a:ext uri="{A12FA001-AC4F-418D-AE19-62706E023703}">
                      <ahyp:hlinkClr xmlns:ahyp="http://schemas.microsoft.com/office/drawing/2018/hyperlinkcolor" val="tx"/>
                    </a:ext>
                  </a:extLst>
                </a:hlinkClick>
              </a:rPr>
              <a:t>(d)</a:t>
            </a:r>
            <a:r>
              <a:rPr lang="en-US" sz="7200" dirty="0">
                <a:solidFill>
                  <a:schemeClr val="bg1"/>
                </a:solidFill>
              </a:rPr>
              <a:t> a tax on the transfer of the right to use any goods for any purpose (whether or not for a specified period) for cash, deferred payment or other valuable consideration;</a:t>
            </a:r>
          </a:p>
          <a:p>
            <a:pPr algn="just"/>
            <a:r>
              <a:rPr lang="en-US" sz="7200" dirty="0">
                <a:solidFill>
                  <a:schemeClr val="bg1"/>
                </a:solidFill>
                <a:hlinkClick r:id="rId6">
                  <a:extLst>
                    <a:ext uri="{A12FA001-AC4F-418D-AE19-62706E023703}">
                      <ahyp:hlinkClr xmlns:ahyp="http://schemas.microsoft.com/office/drawing/2018/hyperlinkcolor" val="tx"/>
                    </a:ext>
                  </a:extLst>
                </a:hlinkClick>
              </a:rPr>
              <a:t>(e)</a:t>
            </a:r>
            <a:r>
              <a:rPr lang="en-US" sz="7200" dirty="0">
                <a:solidFill>
                  <a:schemeClr val="bg1"/>
                </a:solidFill>
              </a:rPr>
              <a:t> a tax on the supply of goods by any unincorporated association or body of persons to a member thereof for cash, deferred payment or other valuable consideration;</a:t>
            </a:r>
          </a:p>
          <a:p>
            <a:pPr algn="just"/>
            <a:r>
              <a:rPr lang="en-US" sz="7200" dirty="0">
                <a:solidFill>
                  <a:schemeClr val="bg1"/>
                </a:solidFill>
                <a:hlinkClick r:id="rId7">
                  <a:extLst>
                    <a:ext uri="{A12FA001-AC4F-418D-AE19-62706E023703}">
                      <ahyp:hlinkClr xmlns:ahyp="http://schemas.microsoft.com/office/drawing/2018/hyperlinkcolor" val="tx"/>
                    </a:ext>
                  </a:extLst>
                </a:hlinkClick>
              </a:rPr>
              <a:t>(f)</a:t>
            </a:r>
            <a:r>
              <a:rPr lang="en-US" sz="7200" dirty="0">
                <a:solidFill>
                  <a:schemeClr val="bg1"/>
                </a:solidFill>
              </a:rPr>
              <a:t> a tax on the supply, by way of or as part of any service or in any other manner whatsoever, of goods, being food or any other article for human consumption or any drink (whether or not intoxicating), where such supply or service, is for cash, deferred payment or other valuable consideration, and such transfer, delivery or supply of any goods shall be deemed to be a sale of those goods by the person making the transfer, delivery or supply and a purchase of those goods by the person to whom such transfer, delivery or supply is made;</a:t>
            </a:r>
          </a:p>
          <a:p>
            <a:pPr marL="0" indent="0" algn="just">
              <a:buNone/>
            </a:pPr>
            <a:endParaRPr lang="en-IN" dirty="0">
              <a:solidFill>
                <a:schemeClr val="bg1"/>
              </a:solidFill>
            </a:endParaRPr>
          </a:p>
        </p:txBody>
      </p:sp>
    </p:spTree>
    <p:extLst>
      <p:ext uri="{BB962C8B-B14F-4D97-AF65-F5344CB8AC3E}">
        <p14:creationId xmlns:p14="http://schemas.microsoft.com/office/powerpoint/2010/main" val="2170503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chemeClr val="bg1"/>
                </a:solidFill>
              </a:rPr>
              <a:t>Article 366 (29A)(e)</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p:txBody>
          <a:bodyPr/>
          <a:lstStyle/>
          <a:p>
            <a:pPr marL="0" indent="0" algn="just">
              <a:buNone/>
            </a:pPr>
            <a:r>
              <a:rPr lang="en-US" dirty="0">
                <a:solidFill>
                  <a:schemeClr val="bg1"/>
                </a:solidFill>
              </a:rPr>
              <a:t>“a tax on the supply of goods by any unincorporated association or body of persons to a member thereof for cash, deferred payment or other valuable consideration”</a:t>
            </a:r>
          </a:p>
          <a:p>
            <a:pPr marL="0" indent="0" algn="just">
              <a:buNone/>
            </a:pPr>
            <a:endParaRPr lang="en-US" dirty="0">
              <a:solidFill>
                <a:schemeClr val="bg1"/>
              </a:solidFill>
            </a:endParaRPr>
          </a:p>
          <a:p>
            <a:pPr algn="just">
              <a:buFont typeface="Wingdings" panose="05000000000000000000" pitchFamily="2" charset="2"/>
              <a:buChar char="Ø"/>
            </a:pPr>
            <a:r>
              <a:rPr lang="en-US" dirty="0">
                <a:solidFill>
                  <a:schemeClr val="bg1"/>
                </a:solidFill>
              </a:rPr>
              <a:t> It talks only about “unincorporated association or body of persons” and not incorporated clubs.</a:t>
            </a:r>
          </a:p>
          <a:p>
            <a:pPr algn="just">
              <a:buFont typeface="Wingdings" panose="05000000000000000000" pitchFamily="2" charset="2"/>
              <a:buChar char="Ø"/>
            </a:pPr>
            <a:r>
              <a:rPr lang="en-US" dirty="0">
                <a:solidFill>
                  <a:schemeClr val="bg1"/>
                </a:solidFill>
              </a:rPr>
              <a:t> Statement of Objects and Reasons says that incorporated clubs are already liable to Sales tax – which is contrary to YMIA decision.</a:t>
            </a:r>
          </a:p>
        </p:txBody>
      </p:sp>
    </p:spTree>
    <p:extLst>
      <p:ext uri="{BB962C8B-B14F-4D97-AF65-F5344CB8AC3E}">
        <p14:creationId xmlns:p14="http://schemas.microsoft.com/office/powerpoint/2010/main" val="276257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Whether the doctrine of mutuality overcome by 366 (29A)(e)?</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p:txBody>
          <a:bodyPr>
            <a:normAutofit fontScale="92500" lnSpcReduction="10000"/>
          </a:bodyPr>
          <a:lstStyle/>
          <a:p>
            <a:pPr marL="0" indent="0" algn="ctr">
              <a:buNone/>
            </a:pPr>
            <a:r>
              <a:rPr lang="en-IN" dirty="0">
                <a:solidFill>
                  <a:schemeClr val="bg1"/>
                </a:solidFill>
              </a:rPr>
              <a:t>State of West Bengal Vs Calcutta Club</a:t>
            </a:r>
          </a:p>
          <a:p>
            <a:pPr marL="0" indent="0" algn="just">
              <a:buNone/>
            </a:pPr>
            <a:r>
              <a:rPr lang="en-IN" dirty="0">
                <a:solidFill>
                  <a:schemeClr val="bg1"/>
                </a:solidFill>
              </a:rPr>
              <a:t>Example given by the SC – Sec. 44 of the IT Act. </a:t>
            </a:r>
          </a:p>
          <a:p>
            <a:pPr marL="0" indent="0" algn="just">
              <a:buNone/>
            </a:pPr>
            <a:r>
              <a:rPr lang="en-US" b="1" dirty="0">
                <a:solidFill>
                  <a:schemeClr val="bg1"/>
                </a:solidFill>
              </a:rPr>
              <a:t>44. Insurance business.</a:t>
            </a:r>
            <a:r>
              <a:rPr lang="en-US" dirty="0">
                <a:solidFill>
                  <a:schemeClr val="bg1"/>
                </a:solidFill>
              </a:rPr>
              <a:t>-Notwithstanding anything to the contrary contained in the provisions of this Act relating to the computation of income chargeable under the head "Interest on securities", "Income from house property", "Capital gains" or "Income from other sources", or in section 199 or in sections 28 to 43B, the profits and gains of any business of insurance, including any such business carried on by a mutual insurance company or by a co-operative society, shall be computed in accordance with </a:t>
            </a:r>
            <a:r>
              <a:rPr lang="en-US" dirty="0" err="1">
                <a:solidFill>
                  <a:schemeClr val="bg1"/>
                </a:solidFill>
              </a:rPr>
              <a:t>therules</a:t>
            </a:r>
            <a:r>
              <a:rPr lang="en-US" dirty="0">
                <a:solidFill>
                  <a:schemeClr val="bg1"/>
                </a:solidFill>
              </a:rPr>
              <a:t> contained in the First Schedule.”</a:t>
            </a:r>
            <a:endParaRPr lang="en-IN" dirty="0">
              <a:solidFill>
                <a:schemeClr val="bg1"/>
              </a:solidFill>
            </a:endParaRPr>
          </a:p>
          <a:p>
            <a:pPr marL="0" indent="0" algn="just">
              <a:buNone/>
            </a:pPr>
            <a:endParaRPr lang="en-IN" dirty="0">
              <a:solidFill>
                <a:schemeClr val="bg1"/>
              </a:solidFill>
            </a:endParaRPr>
          </a:p>
        </p:txBody>
      </p:sp>
    </p:spTree>
    <p:extLst>
      <p:ext uri="{BB962C8B-B14F-4D97-AF65-F5344CB8AC3E}">
        <p14:creationId xmlns:p14="http://schemas.microsoft.com/office/powerpoint/2010/main" val="2543113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bg1"/>
                </a:solidFill>
              </a:rPr>
              <a:t>Conclusions of the SC.</a:t>
            </a:r>
          </a:p>
        </p:txBody>
      </p:sp>
      <p:sp>
        <p:nvSpPr>
          <p:cNvPr id="3" name="Content Placeholder 2">
            <a:extLst>
              <a:ext uri="{FF2B5EF4-FFF2-40B4-BE49-F238E27FC236}">
                <a16:creationId xmlns:a16="http://schemas.microsoft.com/office/drawing/2014/main" id="{BD2B08F6-6B1E-43C0-8159-5A1C1887DB99}"/>
              </a:ext>
            </a:extLst>
          </p:cNvPr>
          <p:cNvSpPr>
            <a:spLocks noGrp="1"/>
          </p:cNvSpPr>
          <p:nvPr>
            <p:ph idx="1"/>
          </p:nvPr>
        </p:nvSpPr>
        <p:spPr/>
        <p:txBody>
          <a:bodyPr>
            <a:normAutofit/>
          </a:bodyPr>
          <a:lstStyle/>
          <a:p>
            <a:pPr marL="571500" indent="-571500" algn="just">
              <a:buAutoNum type="romanLcParenBoth"/>
            </a:pPr>
            <a:r>
              <a:rPr lang="en-IN" dirty="0">
                <a:solidFill>
                  <a:schemeClr val="bg1"/>
                </a:solidFill>
              </a:rPr>
              <a:t>The doctrine of mutuality continues to be applicable to incorporated and unincorporated members’ clubs after the 46</a:t>
            </a:r>
            <a:r>
              <a:rPr lang="en-IN" baseline="30000" dirty="0">
                <a:solidFill>
                  <a:schemeClr val="bg1"/>
                </a:solidFill>
              </a:rPr>
              <a:t>th </a:t>
            </a:r>
            <a:r>
              <a:rPr lang="en-IN" dirty="0">
                <a:solidFill>
                  <a:schemeClr val="bg1"/>
                </a:solidFill>
              </a:rPr>
              <a:t>Amendment adding Article 366(29-A) to the Constitution of India.</a:t>
            </a:r>
          </a:p>
          <a:p>
            <a:pPr marL="571500" indent="-571500" algn="just">
              <a:buAutoNum type="romanLcParenBoth"/>
            </a:pPr>
            <a:r>
              <a:rPr lang="en-IN" dirty="0">
                <a:solidFill>
                  <a:schemeClr val="bg1"/>
                </a:solidFill>
              </a:rPr>
              <a:t>Young Men’s Indian Association</a:t>
            </a:r>
            <a:r>
              <a:rPr lang="en-IN" b="1" dirty="0">
                <a:solidFill>
                  <a:schemeClr val="bg1"/>
                </a:solidFill>
              </a:rPr>
              <a:t> </a:t>
            </a:r>
            <a:r>
              <a:rPr lang="en-IN" dirty="0">
                <a:solidFill>
                  <a:schemeClr val="bg1"/>
                </a:solidFill>
              </a:rPr>
              <a:t>and other judgments which applied this doctrine continue to hold the field even after the 46</a:t>
            </a:r>
            <a:r>
              <a:rPr lang="en-IN" baseline="30000" dirty="0">
                <a:solidFill>
                  <a:schemeClr val="bg1"/>
                </a:solidFill>
              </a:rPr>
              <a:t>th</a:t>
            </a:r>
            <a:r>
              <a:rPr lang="en-IN" dirty="0">
                <a:solidFill>
                  <a:schemeClr val="bg1"/>
                </a:solidFill>
              </a:rPr>
              <a:t> Amendment.</a:t>
            </a:r>
          </a:p>
          <a:p>
            <a:pPr marL="571500" indent="-571500" algn="just">
              <a:buAutoNum type="romanLcParenBoth"/>
            </a:pPr>
            <a:r>
              <a:rPr lang="en-IN" dirty="0">
                <a:solidFill>
                  <a:schemeClr val="bg1"/>
                </a:solidFill>
              </a:rPr>
              <a:t>Sub-clause (f) of Article 366(29-A) has no application to members’ clubs.</a:t>
            </a:r>
          </a:p>
          <a:p>
            <a:endParaRPr lang="en-IN" dirty="0"/>
          </a:p>
          <a:p>
            <a:pPr marL="0" indent="0" algn="just">
              <a:buNone/>
            </a:pPr>
            <a:endParaRPr lang="en-IN" dirty="0">
              <a:solidFill>
                <a:schemeClr val="bg1"/>
              </a:solidFill>
            </a:endParaRPr>
          </a:p>
        </p:txBody>
      </p:sp>
    </p:spTree>
    <p:extLst>
      <p:ext uri="{BB962C8B-B14F-4D97-AF65-F5344CB8AC3E}">
        <p14:creationId xmlns:p14="http://schemas.microsoft.com/office/powerpoint/2010/main" val="8344981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1985</TotalTime>
  <Words>1127</Words>
  <Application>Microsoft Office PowerPoint</Application>
  <PresentationFormat>On-screen Show (4:3)</PresentationFormat>
  <Paragraphs>121</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Wingdings</vt:lpstr>
      <vt:lpstr>Office Theme</vt:lpstr>
      <vt:lpstr>      Supreme Court on levy of VAT / ST on clubs and associations.   </vt:lpstr>
      <vt:lpstr>Post independence, revenue generation efforts of the Government was feared being thwarted by the Courts</vt:lpstr>
      <vt:lpstr>PowerPoint Presentation</vt:lpstr>
      <vt:lpstr>Young Men’s Indian Association case &amp; the Doctrine of Mutuality </vt:lpstr>
      <vt:lpstr>61st Law Commission report</vt:lpstr>
      <vt:lpstr>Article 366 (29A) – 46th Amendment</vt:lpstr>
      <vt:lpstr>Article 366 (29A)(e)</vt:lpstr>
      <vt:lpstr>Whether the doctrine of mutuality overcome by 366 (29A)(e)?</vt:lpstr>
      <vt:lpstr>Conclusions of the SC.</vt:lpstr>
      <vt:lpstr> On Service Tax </vt:lpstr>
      <vt:lpstr>Effect on Service Tax 16.05.2005 to 30.06.2012</vt:lpstr>
      <vt:lpstr>Effect on Service Tax 16.05.2005 to 30.06.2012</vt:lpstr>
      <vt:lpstr>Effect on Service Tax 01.07.2012 to 30.06.2017</vt:lpstr>
      <vt:lpstr>PowerPoint Presentation</vt:lpstr>
      <vt:lpstr>GST Scenario.</vt:lpstr>
      <vt:lpstr>GST Scenario.</vt:lpstr>
      <vt:lpstr>GST Scenario.</vt:lpstr>
      <vt:lpstr>GST Scenario.</vt:lpstr>
      <vt:lpstr>GST Scenario.</vt:lpstr>
      <vt:lpstr>GST Scenario.</vt:lpstr>
      <vt:lpstr>GST Scenario.</vt:lpstr>
      <vt:lpstr>Way forward…</vt:lpstr>
      <vt:lpstr>PowerPoint Presentation</vt:lpstr>
      <vt:lpstr>THANK YOU G. Natarajan, Advocate, Swamy Associates 93400 54477  nuts@swamyassociates.com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 K. Antony</dc:creator>
  <cp:lastModifiedBy> </cp:lastModifiedBy>
  <cp:revision>269</cp:revision>
  <dcterms:created xsi:type="dcterms:W3CDTF">2018-06-06T09:29:13Z</dcterms:created>
  <dcterms:modified xsi:type="dcterms:W3CDTF">2019-10-22T03:05:44Z</dcterms:modified>
</cp:coreProperties>
</file>